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48"/>
  </p:notesMasterIdLst>
  <p:sldIdLst>
    <p:sldId id="256" r:id="rId2"/>
    <p:sldId id="257" r:id="rId3"/>
    <p:sldId id="304" r:id="rId4"/>
    <p:sldId id="258" r:id="rId5"/>
    <p:sldId id="265" r:id="rId6"/>
    <p:sldId id="259" r:id="rId7"/>
    <p:sldId id="269" r:id="rId8"/>
    <p:sldId id="329" r:id="rId9"/>
    <p:sldId id="327" r:id="rId10"/>
    <p:sldId id="260" r:id="rId11"/>
    <p:sldId id="323" r:id="rId12"/>
    <p:sldId id="328" r:id="rId13"/>
    <p:sldId id="324" r:id="rId14"/>
    <p:sldId id="325" r:id="rId15"/>
    <p:sldId id="326" r:id="rId16"/>
    <p:sldId id="270" r:id="rId17"/>
    <p:sldId id="261" r:id="rId18"/>
    <p:sldId id="264" r:id="rId19"/>
    <p:sldId id="285" r:id="rId20"/>
    <p:sldId id="290" r:id="rId21"/>
    <p:sldId id="291" r:id="rId22"/>
    <p:sldId id="288" r:id="rId23"/>
    <p:sldId id="286" r:id="rId24"/>
    <p:sldId id="287" r:id="rId25"/>
    <p:sldId id="293" r:id="rId26"/>
    <p:sldId id="296" r:id="rId27"/>
    <p:sldId id="297" r:id="rId28"/>
    <p:sldId id="294" r:id="rId29"/>
    <p:sldId id="299" r:id="rId30"/>
    <p:sldId id="300" r:id="rId31"/>
    <p:sldId id="301" r:id="rId32"/>
    <p:sldId id="302" r:id="rId33"/>
    <p:sldId id="303" r:id="rId34"/>
    <p:sldId id="305" r:id="rId35"/>
    <p:sldId id="295" r:id="rId36"/>
    <p:sldId id="322" r:id="rId37"/>
    <p:sldId id="298" r:id="rId38"/>
    <p:sldId id="309" r:id="rId39"/>
    <p:sldId id="310" r:id="rId40"/>
    <p:sldId id="312" r:id="rId41"/>
    <p:sldId id="313" r:id="rId42"/>
    <p:sldId id="308" r:id="rId43"/>
    <p:sldId id="314" r:id="rId44"/>
    <p:sldId id="316" r:id="rId45"/>
    <p:sldId id="319" r:id="rId46"/>
    <p:sldId id="320" r:id="rId47"/>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F6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214" autoAdjust="0"/>
    <p:restoredTop sz="80471" autoAdjust="0"/>
  </p:normalViewPr>
  <p:slideViewPr>
    <p:cSldViewPr>
      <p:cViewPr varScale="1">
        <p:scale>
          <a:sx n="91" d="100"/>
          <a:sy n="91" d="100"/>
        </p:scale>
        <p:origin x="-810" y="-96"/>
      </p:cViewPr>
      <p:guideLst>
        <p:guide orient="horz" pos="2160"/>
        <p:guide pos="2880"/>
      </p:guideLst>
    </p:cSldViewPr>
  </p:slideViewPr>
  <p:outlineViewPr>
    <p:cViewPr>
      <p:scale>
        <a:sx n="33" d="100"/>
        <a:sy n="33" d="100"/>
      </p:scale>
      <p:origin x="0" y="12264"/>
    </p:cViewPr>
  </p:outlineViewPr>
  <p:notesTextViewPr>
    <p:cViewPr>
      <p:scale>
        <a:sx n="100" d="100"/>
        <a:sy n="100" d="100"/>
      </p:scale>
      <p:origin x="0" y="0"/>
    </p:cViewPr>
  </p:notesTextViewPr>
  <p:sorterViewPr>
    <p:cViewPr>
      <p:scale>
        <a:sx n="66" d="100"/>
        <a:sy n="66" d="100"/>
      </p:scale>
      <p:origin x="-138" y="66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8.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 Id="rId6" Type="http://schemas.openxmlformats.org/officeDocument/2006/relationships/image" Target="../media/image54.wmf"/><Relationship Id="rId5" Type="http://schemas.openxmlformats.org/officeDocument/2006/relationships/image" Target="../media/image53.wmf"/><Relationship Id="rId4" Type="http://schemas.openxmlformats.org/officeDocument/2006/relationships/image" Target="../media/image5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6.wmf"/><Relationship Id="rId1" Type="http://schemas.openxmlformats.org/officeDocument/2006/relationships/image" Target="../media/image55.wmf"/><Relationship Id="rId6" Type="http://schemas.openxmlformats.org/officeDocument/2006/relationships/image" Target="../media/image60.wmf"/><Relationship Id="rId5" Type="http://schemas.openxmlformats.org/officeDocument/2006/relationships/image" Target="../media/image59.wmf"/><Relationship Id="rId4" Type="http://schemas.openxmlformats.org/officeDocument/2006/relationships/image" Target="../media/image58.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61.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63.wmf"/><Relationship Id="rId1" Type="http://schemas.openxmlformats.org/officeDocument/2006/relationships/image" Target="../media/image62.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64.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65.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66.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69.wmf"/><Relationship Id="rId2" Type="http://schemas.openxmlformats.org/officeDocument/2006/relationships/image" Target="../media/image68.wmf"/><Relationship Id="rId1" Type="http://schemas.openxmlformats.org/officeDocument/2006/relationships/image" Target="../media/image67.wmf"/><Relationship Id="rId4" Type="http://schemas.openxmlformats.org/officeDocument/2006/relationships/image" Target="../media/image70.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72.wmf"/><Relationship Id="rId1" Type="http://schemas.openxmlformats.org/officeDocument/2006/relationships/image" Target="../media/image7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20.v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7.wmf"/><Relationship Id="rId7" Type="http://schemas.openxmlformats.org/officeDocument/2006/relationships/image" Target="../media/image11.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 Id="rId9" Type="http://schemas.openxmlformats.org/officeDocument/2006/relationships/image" Target="../media/image13.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74.wmf"/><Relationship Id="rId1" Type="http://schemas.openxmlformats.org/officeDocument/2006/relationships/image" Target="../media/image73.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76.wmf"/><Relationship Id="rId2" Type="http://schemas.openxmlformats.org/officeDocument/2006/relationships/image" Target="../media/image75.wmf"/><Relationship Id="rId1" Type="http://schemas.openxmlformats.org/officeDocument/2006/relationships/image" Target="../media/image49.wmf"/><Relationship Id="rId6" Type="http://schemas.openxmlformats.org/officeDocument/2006/relationships/image" Target="../media/image54.wmf"/><Relationship Id="rId5" Type="http://schemas.openxmlformats.org/officeDocument/2006/relationships/image" Target="../media/image53.wmf"/><Relationship Id="rId4" Type="http://schemas.openxmlformats.org/officeDocument/2006/relationships/image" Target="../media/image52.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77.wmf"/><Relationship Id="rId2" Type="http://schemas.openxmlformats.org/officeDocument/2006/relationships/image" Target="../media/image40.wmf"/><Relationship Id="rId1" Type="http://schemas.openxmlformats.org/officeDocument/2006/relationships/image" Target="../media/image39.wmf"/><Relationship Id="rId5" Type="http://schemas.openxmlformats.org/officeDocument/2006/relationships/image" Target="../media/image79.wmf"/><Relationship Id="rId4" Type="http://schemas.openxmlformats.org/officeDocument/2006/relationships/image" Target="../media/image78.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80.wmf"/><Relationship Id="rId2" Type="http://schemas.openxmlformats.org/officeDocument/2006/relationships/image" Target="../media/image40.wmf"/><Relationship Id="rId1" Type="http://schemas.openxmlformats.org/officeDocument/2006/relationships/image" Target="../media/image39.wmf"/><Relationship Id="rId4" Type="http://schemas.openxmlformats.org/officeDocument/2006/relationships/image" Target="../media/image81.wmf"/></Relationships>
</file>

<file path=ppt/drawings/_rels/vmlDrawing26.vml.rels><?xml version="1.0" encoding="UTF-8" standalone="yes"?>
<Relationships xmlns="http://schemas.openxmlformats.org/package/2006/relationships"><Relationship Id="rId8" Type="http://schemas.openxmlformats.org/officeDocument/2006/relationships/image" Target="../media/image12.wmf"/><Relationship Id="rId13" Type="http://schemas.openxmlformats.org/officeDocument/2006/relationships/image" Target="../media/image85.wmf"/><Relationship Id="rId18" Type="http://schemas.openxmlformats.org/officeDocument/2006/relationships/image" Target="../media/image90.wmf"/><Relationship Id="rId3" Type="http://schemas.openxmlformats.org/officeDocument/2006/relationships/image" Target="../media/image7.wmf"/><Relationship Id="rId7" Type="http://schemas.openxmlformats.org/officeDocument/2006/relationships/image" Target="../media/image11.wmf"/><Relationship Id="rId12" Type="http://schemas.openxmlformats.org/officeDocument/2006/relationships/image" Target="../media/image84.wmf"/><Relationship Id="rId17" Type="http://schemas.openxmlformats.org/officeDocument/2006/relationships/image" Target="../media/image89.wmf"/><Relationship Id="rId2" Type="http://schemas.openxmlformats.org/officeDocument/2006/relationships/image" Target="../media/image5.wmf"/><Relationship Id="rId16" Type="http://schemas.openxmlformats.org/officeDocument/2006/relationships/image" Target="../media/image88.wmf"/><Relationship Id="rId20" Type="http://schemas.openxmlformats.org/officeDocument/2006/relationships/image" Target="../media/image92.wmf"/><Relationship Id="rId1" Type="http://schemas.openxmlformats.org/officeDocument/2006/relationships/image" Target="../media/image4.wmf"/><Relationship Id="rId6" Type="http://schemas.openxmlformats.org/officeDocument/2006/relationships/image" Target="../media/image10.wmf"/><Relationship Id="rId11" Type="http://schemas.openxmlformats.org/officeDocument/2006/relationships/image" Target="../media/image83.wmf"/><Relationship Id="rId5" Type="http://schemas.openxmlformats.org/officeDocument/2006/relationships/image" Target="../media/image9.wmf"/><Relationship Id="rId15" Type="http://schemas.openxmlformats.org/officeDocument/2006/relationships/image" Target="../media/image87.wmf"/><Relationship Id="rId10" Type="http://schemas.openxmlformats.org/officeDocument/2006/relationships/image" Target="../media/image82.wmf"/><Relationship Id="rId19" Type="http://schemas.openxmlformats.org/officeDocument/2006/relationships/image" Target="../media/image91.wmf"/><Relationship Id="rId4" Type="http://schemas.openxmlformats.org/officeDocument/2006/relationships/image" Target="../media/image8.wmf"/><Relationship Id="rId9" Type="http://schemas.openxmlformats.org/officeDocument/2006/relationships/image" Target="../media/image13.wmf"/><Relationship Id="rId14" Type="http://schemas.openxmlformats.org/officeDocument/2006/relationships/image" Target="../media/image86.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95.wmf"/><Relationship Id="rId2" Type="http://schemas.openxmlformats.org/officeDocument/2006/relationships/image" Target="../media/image94.wmf"/><Relationship Id="rId1" Type="http://schemas.openxmlformats.org/officeDocument/2006/relationships/image" Target="../media/image93.wmf"/><Relationship Id="rId5" Type="http://schemas.openxmlformats.org/officeDocument/2006/relationships/image" Target="../media/image97.wmf"/><Relationship Id="rId4" Type="http://schemas.openxmlformats.org/officeDocument/2006/relationships/image" Target="../media/image96.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100.wmf"/><Relationship Id="rId2" Type="http://schemas.openxmlformats.org/officeDocument/2006/relationships/image" Target="../media/image99.wmf"/><Relationship Id="rId1" Type="http://schemas.openxmlformats.org/officeDocument/2006/relationships/image" Target="../media/image98.wmf"/><Relationship Id="rId5" Type="http://schemas.openxmlformats.org/officeDocument/2006/relationships/image" Target="../media/image102.wmf"/><Relationship Id="rId4" Type="http://schemas.openxmlformats.org/officeDocument/2006/relationships/image" Target="../media/image101.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2.wmf"/><Relationship Id="rId13" Type="http://schemas.openxmlformats.org/officeDocument/2006/relationships/image" Target="../media/image27.wmf"/><Relationship Id="rId18" Type="http://schemas.openxmlformats.org/officeDocument/2006/relationships/image" Target="../media/image31.wmf"/><Relationship Id="rId3" Type="http://schemas.openxmlformats.org/officeDocument/2006/relationships/image" Target="../media/image17.wmf"/><Relationship Id="rId7" Type="http://schemas.openxmlformats.org/officeDocument/2006/relationships/image" Target="../media/image21.wmf"/><Relationship Id="rId12" Type="http://schemas.openxmlformats.org/officeDocument/2006/relationships/image" Target="../media/image26.wmf"/><Relationship Id="rId17" Type="http://schemas.openxmlformats.org/officeDocument/2006/relationships/image" Target="../media/image30.wmf"/><Relationship Id="rId2" Type="http://schemas.openxmlformats.org/officeDocument/2006/relationships/image" Target="../media/image16.wmf"/><Relationship Id="rId16" Type="http://schemas.openxmlformats.org/officeDocument/2006/relationships/image" Target="../media/image4.wmf"/><Relationship Id="rId1" Type="http://schemas.openxmlformats.org/officeDocument/2006/relationships/image" Target="../media/image15.wmf"/><Relationship Id="rId6" Type="http://schemas.openxmlformats.org/officeDocument/2006/relationships/image" Target="../media/image20.wmf"/><Relationship Id="rId11" Type="http://schemas.openxmlformats.org/officeDocument/2006/relationships/image" Target="../media/image25.wmf"/><Relationship Id="rId5" Type="http://schemas.openxmlformats.org/officeDocument/2006/relationships/image" Target="../media/image19.wmf"/><Relationship Id="rId15" Type="http://schemas.openxmlformats.org/officeDocument/2006/relationships/image" Target="../media/image29.wmf"/><Relationship Id="rId10" Type="http://schemas.openxmlformats.org/officeDocument/2006/relationships/image" Target="../media/image24.wmf"/><Relationship Id="rId19" Type="http://schemas.openxmlformats.org/officeDocument/2006/relationships/image" Target="../media/image32.wmf"/><Relationship Id="rId4" Type="http://schemas.openxmlformats.org/officeDocument/2006/relationships/image" Target="../media/image18.wmf"/><Relationship Id="rId9" Type="http://schemas.openxmlformats.org/officeDocument/2006/relationships/image" Target="../media/image23.wmf"/><Relationship Id="rId14" Type="http://schemas.openxmlformats.org/officeDocument/2006/relationships/image" Target="../media/image2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 Id="rId4" Type="http://schemas.openxmlformats.org/officeDocument/2006/relationships/image" Target="../media/image3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013CB25-CA55-4724-B63A-104259151128}" type="datetimeFigureOut">
              <a:rPr lang="he-IL" smtClean="0"/>
              <a:pPr/>
              <a:t>י"ח/תשרי/תש"ע</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932EBA7-E0CC-4412-9BCE-FF217AB3B0DA}" type="slidenum">
              <a:rPr lang="he-IL" smtClean="0"/>
              <a:pPr/>
              <a:t>‹#›</a:t>
            </a:fld>
            <a:endParaRPr lang="he-IL"/>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lnSpc>
                <a:spcPct val="150000"/>
              </a:lnSpc>
            </a:pPr>
            <a:r>
              <a:rPr lang="en-US" dirty="0" smtClean="0"/>
              <a:t>We have a teacher and a learner.</a:t>
            </a:r>
          </a:p>
          <a:p>
            <a:pPr algn="l" rtl="0">
              <a:lnSpc>
                <a:spcPct val="150000"/>
              </a:lnSpc>
            </a:pPr>
            <a:r>
              <a:rPr lang="en-US" dirty="0" smtClean="0"/>
              <a:t>The teacher holds a hidden weighted graph.</a:t>
            </a:r>
          </a:p>
          <a:p>
            <a:pPr algn="l" rtl="0">
              <a:lnSpc>
                <a:spcPct val="150000"/>
              </a:lnSpc>
            </a:pPr>
            <a:r>
              <a:rPr lang="en-US" dirty="0" smtClean="0"/>
              <a:t>The vertices are known to the learner.</a:t>
            </a:r>
          </a:p>
          <a:p>
            <a:pPr algn="l" rtl="0">
              <a:lnSpc>
                <a:spcPct val="150000"/>
              </a:lnSpc>
            </a:pPr>
            <a:r>
              <a:rPr lang="en-US" dirty="0" smtClean="0"/>
              <a:t>The teacher answers additive queries (AQ).</a:t>
            </a:r>
          </a:p>
          <a:p>
            <a:pPr algn="l" rtl="0">
              <a:lnSpc>
                <a:spcPct val="150000"/>
              </a:lnSpc>
            </a:pPr>
            <a:r>
              <a:rPr lang="en-US" dirty="0" smtClean="0"/>
              <a:t>The learner’s target is to exactly reconstruct the set of edges in the hidden graph.</a:t>
            </a:r>
          </a:p>
          <a:p>
            <a:pPr algn="l" rtl="0"/>
            <a:endParaRPr lang="he-IL" dirty="0"/>
          </a:p>
        </p:txBody>
      </p:sp>
      <p:sp>
        <p:nvSpPr>
          <p:cNvPr id="4" name="Slide Number Placeholder 3"/>
          <p:cNvSpPr>
            <a:spLocks noGrp="1"/>
          </p:cNvSpPr>
          <p:nvPr>
            <p:ph type="sldNum" sz="quarter" idx="10"/>
          </p:nvPr>
        </p:nvSpPr>
        <p:spPr/>
        <p:txBody>
          <a:bodyPr/>
          <a:lstStyle/>
          <a:p>
            <a:fld id="{9932EBA7-E0CC-4412-9BCE-FF217AB3B0DA}" type="slidenum">
              <a:rPr lang="he-IL" smtClean="0"/>
              <a:pPr/>
              <a:t>3</a:t>
            </a:fld>
            <a:endParaRPr lang="he-I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same technique shows that we can reconstruct a hidden graph with integer weights that are bounded by </a:t>
            </a:r>
            <a:r>
              <a:rPr lang="en-US" i="1" dirty="0" err="1" smtClean="0">
                <a:latin typeface="Times New Roman" pitchFamily="18" charset="0"/>
                <a:cs typeface="Times New Roman" pitchFamily="18" charset="0"/>
              </a:rPr>
              <a:t>n</a:t>
            </a:r>
            <a:r>
              <a:rPr lang="en-US" i="1" baseline="30000" dirty="0" err="1" smtClean="0">
                <a:latin typeface="Times New Roman" pitchFamily="18" charset="0"/>
                <a:cs typeface="Times New Roman" pitchFamily="18" charset="0"/>
              </a:rPr>
              <a:t>c</a:t>
            </a:r>
            <a:r>
              <a:rPr lang="en-US" dirty="0" smtClean="0"/>
              <a:t> for any constant </a:t>
            </a:r>
            <a:r>
              <a:rPr lang="en-US" i="1" dirty="0" smtClean="0">
                <a:latin typeface="Times New Roman" pitchFamily="18" charset="0"/>
                <a:cs typeface="Times New Roman" pitchFamily="18" charset="0"/>
              </a:rPr>
              <a:t>c</a:t>
            </a:r>
            <a:r>
              <a:rPr lang="en-US" dirty="0" smtClean="0"/>
              <a:t>.</a:t>
            </a:r>
            <a:endParaRPr lang="he-IL" dirty="0" smtClean="0"/>
          </a:p>
          <a:p>
            <a:endParaRPr lang="he-IL" dirty="0"/>
          </a:p>
        </p:txBody>
      </p:sp>
      <p:sp>
        <p:nvSpPr>
          <p:cNvPr id="4" name="Slide Number Placeholder 3"/>
          <p:cNvSpPr>
            <a:spLocks noGrp="1"/>
          </p:cNvSpPr>
          <p:nvPr>
            <p:ph type="sldNum" sz="quarter" idx="10"/>
          </p:nvPr>
        </p:nvSpPr>
        <p:spPr/>
        <p:txBody>
          <a:bodyPr/>
          <a:lstStyle/>
          <a:p>
            <a:fld id="{9932EBA7-E0CC-4412-9BCE-FF217AB3B0DA}" type="slidenum">
              <a:rPr lang="he-IL" smtClean="0"/>
              <a:pPr/>
              <a:t>35</a:t>
            </a:fld>
            <a:endParaRPr 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dirty="0" smtClean="0"/>
              <a:t>An additive</a:t>
            </a:r>
            <a:r>
              <a:rPr lang="en-US" baseline="0" dirty="0" smtClean="0"/>
              <a:t> query on a subset S of the set of vertices returns the sum of weights of edges in the </a:t>
            </a:r>
            <a:r>
              <a:rPr lang="en-US" baseline="0" dirty="0" err="1" smtClean="0"/>
              <a:t>subgraph</a:t>
            </a:r>
            <a:r>
              <a:rPr lang="en-US" baseline="0" dirty="0" smtClean="0"/>
              <a:t> induced by S.</a:t>
            </a:r>
            <a:endParaRPr lang="he-IL" dirty="0"/>
          </a:p>
        </p:txBody>
      </p:sp>
      <p:sp>
        <p:nvSpPr>
          <p:cNvPr id="4" name="Slide Number Placeholder 3"/>
          <p:cNvSpPr>
            <a:spLocks noGrp="1"/>
          </p:cNvSpPr>
          <p:nvPr>
            <p:ph type="sldNum" sz="quarter" idx="10"/>
          </p:nvPr>
        </p:nvSpPr>
        <p:spPr/>
        <p:txBody>
          <a:bodyPr/>
          <a:lstStyle/>
          <a:p>
            <a:fld id="{9932EBA7-E0CC-4412-9BCE-FF217AB3B0DA}" type="slidenum">
              <a:rPr lang="he-IL" smtClean="0"/>
              <a:pPr/>
              <a:t>4</a:t>
            </a:fld>
            <a:endParaRPr lang="he-I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e-IL" dirty="0" smtClean="0"/>
              <a:t>להזכיר במהלך</a:t>
            </a:r>
            <a:r>
              <a:rPr lang="he-IL" baseline="0" dirty="0" smtClean="0"/>
              <a:t> ההרצאה את ה</a:t>
            </a:r>
            <a:r>
              <a:rPr lang="en-US" baseline="0" dirty="0" smtClean="0"/>
              <a:t>-non </a:t>
            </a:r>
            <a:r>
              <a:rPr lang="en-US" baseline="0" dirty="0" err="1" smtClean="0"/>
              <a:t>adaptiveness</a:t>
            </a:r>
            <a:r>
              <a:rPr lang="en-US" baseline="0" dirty="0" smtClean="0"/>
              <a:t> </a:t>
            </a:r>
            <a:r>
              <a:rPr lang="he-IL" baseline="0" dirty="0" smtClean="0"/>
              <a:t>.</a:t>
            </a:r>
            <a:endParaRPr lang="he-IL" dirty="0"/>
          </a:p>
        </p:txBody>
      </p:sp>
      <p:sp>
        <p:nvSpPr>
          <p:cNvPr id="4" name="Slide Number Placeholder 3"/>
          <p:cNvSpPr>
            <a:spLocks noGrp="1"/>
          </p:cNvSpPr>
          <p:nvPr>
            <p:ph type="sldNum" sz="quarter" idx="10"/>
          </p:nvPr>
        </p:nvSpPr>
        <p:spPr/>
        <p:txBody>
          <a:bodyPr/>
          <a:lstStyle/>
          <a:p>
            <a:fld id="{9932EBA7-E0CC-4412-9BCE-FF217AB3B0DA}" type="slidenum">
              <a:rPr lang="he-IL" smtClean="0"/>
              <a:pPr/>
              <a:t>5</a:t>
            </a:fld>
            <a:endParaRPr lang="he-I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dirty="0" smtClean="0"/>
              <a:t>Suppose we have a set of labeled</a:t>
            </a:r>
            <a:r>
              <a:rPr lang="en-US" baseline="0" dirty="0" smtClean="0"/>
              <a:t> chemicals. A reaction graph is a graph where each chemical is a vertex and two chemicals that react with each other are connected with an edge.</a:t>
            </a:r>
          </a:p>
          <a:p>
            <a:pPr algn="l" rtl="0"/>
            <a:endParaRPr lang="en-US" baseline="0" dirty="0" smtClean="0"/>
          </a:p>
          <a:p>
            <a:pPr algn="l" rtl="0"/>
            <a:r>
              <a:rPr lang="en-US" baseline="0" dirty="0" smtClean="0"/>
              <a:t>Now, we want to reconstruct the reaction graph using experiments. In each experiment, we mix several chemicals together and count the number of reactions that occur. Reconstructing the reaction graph using experiments is equivalent to reconstructing a hidden graph from additive queries.</a:t>
            </a:r>
            <a:endParaRPr lang="he-IL" dirty="0"/>
          </a:p>
        </p:txBody>
      </p:sp>
      <p:sp>
        <p:nvSpPr>
          <p:cNvPr id="4" name="Slide Number Placeholder 3"/>
          <p:cNvSpPr>
            <a:spLocks noGrp="1"/>
          </p:cNvSpPr>
          <p:nvPr>
            <p:ph type="sldNum" sz="quarter" idx="10"/>
          </p:nvPr>
        </p:nvSpPr>
        <p:spPr/>
        <p:txBody>
          <a:bodyPr/>
          <a:lstStyle/>
          <a:p>
            <a:fld id="{9932EBA7-E0CC-4412-9BCE-FF217AB3B0DA}" type="slidenum">
              <a:rPr lang="he-IL" smtClean="0"/>
              <a:pPr/>
              <a:t>6</a:t>
            </a:fld>
            <a:endParaRPr lang="he-I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dirty="0"/>
          </a:p>
        </p:txBody>
      </p:sp>
      <p:sp>
        <p:nvSpPr>
          <p:cNvPr id="4" name="Slide Number Placeholder 3"/>
          <p:cNvSpPr>
            <a:spLocks noGrp="1"/>
          </p:cNvSpPr>
          <p:nvPr>
            <p:ph type="sldNum" sz="quarter" idx="10"/>
          </p:nvPr>
        </p:nvSpPr>
        <p:spPr/>
        <p:txBody>
          <a:bodyPr/>
          <a:lstStyle/>
          <a:p>
            <a:fld id="{9932EBA7-E0CC-4412-9BCE-FF217AB3B0DA}" type="slidenum">
              <a:rPr lang="he-IL" smtClean="0"/>
              <a:pPr/>
              <a:t>7</a:t>
            </a:fld>
            <a:endParaRPr lang="he-I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dirty="0" smtClean="0"/>
              <a:t>If we look at</a:t>
            </a:r>
            <a:r>
              <a:rPr lang="en-US" baseline="0" dirty="0" smtClean="0"/>
              <a:t> the problem from another angle, We need k queries to solve the problem. If we look at the k dimensional vector space.</a:t>
            </a:r>
          </a:p>
          <a:p>
            <a:pPr algn="l" rtl="0"/>
            <a:r>
              <a:rPr lang="en-US" baseline="0" dirty="0" smtClean="0"/>
              <a:t>Given a set of k queries, each graph G has an answers vector. </a:t>
            </a:r>
            <a:endParaRPr lang="he-IL" dirty="0"/>
          </a:p>
        </p:txBody>
      </p:sp>
      <p:sp>
        <p:nvSpPr>
          <p:cNvPr id="4" name="Slide Number Placeholder 3"/>
          <p:cNvSpPr>
            <a:spLocks noGrp="1"/>
          </p:cNvSpPr>
          <p:nvPr>
            <p:ph type="sldNum" sz="quarter" idx="10"/>
          </p:nvPr>
        </p:nvSpPr>
        <p:spPr/>
        <p:txBody>
          <a:bodyPr/>
          <a:lstStyle/>
          <a:p>
            <a:fld id="{9932EBA7-E0CC-4412-9BCE-FF217AB3B0DA}" type="slidenum">
              <a:rPr lang="he-IL" smtClean="0"/>
              <a:pPr/>
              <a:t>20</a:t>
            </a:fld>
            <a:endParaRPr lang="he-I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e-IL" dirty="0" smtClean="0"/>
              <a:t>להזכיר את </a:t>
            </a:r>
            <a:r>
              <a:rPr lang="en-US" dirty="0" smtClean="0"/>
              <a:t>m</a:t>
            </a:r>
            <a:r>
              <a:rPr lang="he-IL" dirty="0" smtClean="0"/>
              <a:t>. מספר הכניסות</a:t>
            </a:r>
            <a:r>
              <a:rPr lang="he-IL" baseline="0" dirty="0" smtClean="0"/>
              <a:t> ששונה מאפס.</a:t>
            </a:r>
            <a:endParaRPr lang="he-IL" dirty="0"/>
          </a:p>
        </p:txBody>
      </p:sp>
      <p:sp>
        <p:nvSpPr>
          <p:cNvPr id="4" name="Slide Number Placeholder 3"/>
          <p:cNvSpPr>
            <a:spLocks noGrp="1"/>
          </p:cNvSpPr>
          <p:nvPr>
            <p:ph type="sldNum" sz="quarter" idx="10"/>
          </p:nvPr>
        </p:nvSpPr>
        <p:spPr/>
        <p:txBody>
          <a:bodyPr/>
          <a:lstStyle/>
          <a:p>
            <a:fld id="{9932EBA7-E0CC-4412-9BCE-FF217AB3B0DA}" type="slidenum">
              <a:rPr lang="he-IL" smtClean="0"/>
              <a:pPr/>
              <a:t>21</a:t>
            </a:fld>
            <a:endParaRPr lang="he-I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dirty="0"/>
          </a:p>
        </p:txBody>
      </p:sp>
      <p:sp>
        <p:nvSpPr>
          <p:cNvPr id="4" name="Slide Number Placeholder 3"/>
          <p:cNvSpPr>
            <a:spLocks noGrp="1"/>
          </p:cNvSpPr>
          <p:nvPr>
            <p:ph type="sldNum" sz="quarter" idx="10"/>
          </p:nvPr>
        </p:nvSpPr>
        <p:spPr/>
        <p:txBody>
          <a:bodyPr/>
          <a:lstStyle/>
          <a:p>
            <a:fld id="{9932EBA7-E0CC-4412-9BCE-FF217AB3B0DA}" type="slidenum">
              <a:rPr lang="he-IL" smtClean="0"/>
              <a:pPr/>
              <a:t>22</a:t>
            </a:fld>
            <a:endParaRPr lang="he-I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dirty="0"/>
          </a:p>
        </p:txBody>
      </p:sp>
      <p:sp>
        <p:nvSpPr>
          <p:cNvPr id="4" name="Slide Number Placeholder 3"/>
          <p:cNvSpPr>
            <a:spLocks noGrp="1"/>
          </p:cNvSpPr>
          <p:nvPr>
            <p:ph type="sldNum" sz="quarter" idx="10"/>
          </p:nvPr>
        </p:nvSpPr>
        <p:spPr/>
        <p:txBody>
          <a:bodyPr/>
          <a:lstStyle/>
          <a:p>
            <a:fld id="{9932EBA7-E0CC-4412-9BCE-FF217AB3B0DA}" type="slidenum">
              <a:rPr lang="he-IL" smtClean="0"/>
              <a:pPr/>
              <a:t>28</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68E0C36-1781-4009-B6A0-16CA3199816D}" type="datetimeFigureOut">
              <a:rPr lang="he-IL" smtClean="0"/>
              <a:pPr/>
              <a:t>י"ח/תשרי/תש"ע</a:t>
            </a:fld>
            <a:endParaRPr lang="he-IL"/>
          </a:p>
        </p:txBody>
      </p:sp>
      <p:sp>
        <p:nvSpPr>
          <p:cNvPr id="19" name="Footer Placeholder 18"/>
          <p:cNvSpPr>
            <a:spLocks noGrp="1"/>
          </p:cNvSpPr>
          <p:nvPr>
            <p:ph type="ftr" sz="quarter" idx="11"/>
          </p:nvPr>
        </p:nvSpPr>
        <p:spPr/>
        <p:txBody>
          <a:bodyPr/>
          <a:lstStyle/>
          <a:p>
            <a:endParaRPr lang="he-IL"/>
          </a:p>
        </p:txBody>
      </p:sp>
      <p:sp>
        <p:nvSpPr>
          <p:cNvPr id="27" name="Slide Number Placeholder 26"/>
          <p:cNvSpPr>
            <a:spLocks noGrp="1"/>
          </p:cNvSpPr>
          <p:nvPr>
            <p:ph type="sldNum" sz="quarter" idx="12"/>
          </p:nvPr>
        </p:nvSpPr>
        <p:spPr/>
        <p:txBody>
          <a:bodyPr/>
          <a:lstStyle/>
          <a:p>
            <a:fld id="{52B9EB06-6049-49FD-A83B-6F13AA429F60}" type="slidenum">
              <a:rPr lang="he-IL" smtClean="0"/>
              <a:pPr/>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8E0C36-1781-4009-B6A0-16CA3199816D}" type="datetimeFigureOut">
              <a:rPr lang="he-IL" smtClean="0"/>
              <a:pPr/>
              <a:t>י"ח/תשרי/תש"ע</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2B9EB06-6049-49FD-A83B-6F13AA429F60}"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8E0C36-1781-4009-B6A0-16CA3199816D}" type="datetimeFigureOut">
              <a:rPr lang="he-IL" smtClean="0"/>
              <a:pPr/>
              <a:t>י"ח/תשרי/תש"ע</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2B9EB06-6049-49FD-A83B-6F13AA429F60}"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8E0C36-1781-4009-B6A0-16CA3199816D}" type="datetimeFigureOut">
              <a:rPr lang="he-IL" smtClean="0"/>
              <a:pPr/>
              <a:t>י"ח/תשרי/תש"ע</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2B9EB06-6049-49FD-A83B-6F13AA429F60}"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68E0C36-1781-4009-B6A0-16CA3199816D}" type="datetimeFigureOut">
              <a:rPr lang="he-IL" smtClean="0"/>
              <a:pPr/>
              <a:t>י"ח/תשרי/תש"ע</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2B9EB06-6049-49FD-A83B-6F13AA429F60}" type="slidenum">
              <a:rPr lang="he-IL" smtClean="0"/>
              <a:pPr/>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8E0C36-1781-4009-B6A0-16CA3199816D}" type="datetimeFigureOut">
              <a:rPr lang="he-IL" smtClean="0"/>
              <a:pPr/>
              <a:t>י"ח/תשרי/תש"ע</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52B9EB06-6049-49FD-A83B-6F13AA429F60}"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68E0C36-1781-4009-B6A0-16CA3199816D}" type="datetimeFigureOut">
              <a:rPr lang="he-IL" smtClean="0"/>
              <a:pPr/>
              <a:t>י"ח/תשרי/תש"ע</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52B9EB06-6049-49FD-A83B-6F13AA429F60}"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68E0C36-1781-4009-B6A0-16CA3199816D}" type="datetimeFigureOut">
              <a:rPr lang="he-IL" smtClean="0"/>
              <a:pPr/>
              <a:t>י"ח/תשרי/תש"ע</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52B9EB06-6049-49FD-A83B-6F13AA429F60}"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8E0C36-1781-4009-B6A0-16CA3199816D}" type="datetimeFigureOut">
              <a:rPr lang="he-IL" smtClean="0"/>
              <a:pPr/>
              <a:t>י"ח/תשרי/תש"ע</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52B9EB06-6049-49FD-A83B-6F13AA429F60}"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8E0C36-1781-4009-B6A0-16CA3199816D}" type="datetimeFigureOut">
              <a:rPr lang="he-IL" smtClean="0"/>
              <a:pPr/>
              <a:t>י"ח/תשרי/תש"ע</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52B9EB06-6049-49FD-A83B-6F13AA429F60}"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68E0C36-1781-4009-B6A0-16CA3199816D}" type="datetimeFigureOut">
              <a:rPr lang="he-IL" smtClean="0"/>
              <a:pPr/>
              <a:t>י"ח/תשרי/תש"ע</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a:xfrm>
            <a:off x="8077200" y="6356350"/>
            <a:ext cx="609600" cy="365125"/>
          </a:xfrm>
        </p:spPr>
        <p:txBody>
          <a:bodyPr/>
          <a:lstStyle/>
          <a:p>
            <a:fld id="{52B9EB06-6049-49FD-A83B-6F13AA429F60}" type="slidenum">
              <a:rPr lang="he-IL" smtClean="0"/>
              <a:pPr/>
              <a:t>‹#›</a:t>
            </a:fld>
            <a:endParaRPr lang="he-I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68E0C36-1781-4009-B6A0-16CA3199816D}" type="datetimeFigureOut">
              <a:rPr lang="he-IL" smtClean="0"/>
              <a:pPr/>
              <a:t>י"ח/תשרי/תש"ע</a:t>
            </a:fld>
            <a:endParaRPr lang="he-I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e-I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2B9EB06-6049-49FD-A83B-6F13AA429F60}" type="slidenum">
              <a:rPr lang="he-IL" smtClean="0"/>
              <a:pPr/>
              <a:t>‹#›</a:t>
            </a:fld>
            <a:endParaRPr lang="he-I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7.bin"/><Relationship Id="rId13" Type="http://schemas.openxmlformats.org/officeDocument/2006/relationships/oleObject" Target="../embeddings/oleObject22.bin"/><Relationship Id="rId18" Type="http://schemas.openxmlformats.org/officeDocument/2006/relationships/oleObject" Target="../embeddings/oleObject27.bin"/><Relationship Id="rId3" Type="http://schemas.openxmlformats.org/officeDocument/2006/relationships/oleObject" Target="../embeddings/oleObject12.bin"/><Relationship Id="rId21" Type="http://schemas.openxmlformats.org/officeDocument/2006/relationships/oleObject" Target="../embeddings/oleObject30.bin"/><Relationship Id="rId7" Type="http://schemas.openxmlformats.org/officeDocument/2006/relationships/oleObject" Target="../embeddings/oleObject16.bin"/><Relationship Id="rId12" Type="http://schemas.openxmlformats.org/officeDocument/2006/relationships/oleObject" Target="../embeddings/oleObject21.bin"/><Relationship Id="rId17" Type="http://schemas.openxmlformats.org/officeDocument/2006/relationships/oleObject" Target="../embeddings/oleObject26.bin"/><Relationship Id="rId2" Type="http://schemas.openxmlformats.org/officeDocument/2006/relationships/slideLayout" Target="../slideLayouts/slideLayout2.xml"/><Relationship Id="rId16" Type="http://schemas.openxmlformats.org/officeDocument/2006/relationships/oleObject" Target="../embeddings/oleObject25.bin"/><Relationship Id="rId20" Type="http://schemas.openxmlformats.org/officeDocument/2006/relationships/oleObject" Target="../embeddings/oleObject29.bin"/><Relationship Id="rId1" Type="http://schemas.openxmlformats.org/officeDocument/2006/relationships/vmlDrawing" Target="../drawings/vmlDrawing3.vml"/><Relationship Id="rId6" Type="http://schemas.openxmlformats.org/officeDocument/2006/relationships/oleObject" Target="../embeddings/oleObject15.bin"/><Relationship Id="rId11" Type="http://schemas.openxmlformats.org/officeDocument/2006/relationships/oleObject" Target="../embeddings/oleObject20.bin"/><Relationship Id="rId5" Type="http://schemas.openxmlformats.org/officeDocument/2006/relationships/oleObject" Target="../embeddings/oleObject14.bin"/><Relationship Id="rId15" Type="http://schemas.openxmlformats.org/officeDocument/2006/relationships/oleObject" Target="../embeddings/oleObject24.bin"/><Relationship Id="rId10" Type="http://schemas.openxmlformats.org/officeDocument/2006/relationships/oleObject" Target="../embeddings/oleObject19.bin"/><Relationship Id="rId19" Type="http://schemas.openxmlformats.org/officeDocument/2006/relationships/oleObject" Target="../embeddings/oleObject28.bin"/><Relationship Id="rId4" Type="http://schemas.openxmlformats.org/officeDocument/2006/relationships/oleObject" Target="../embeddings/oleObject13.bin"/><Relationship Id="rId9" Type="http://schemas.openxmlformats.org/officeDocument/2006/relationships/oleObject" Target="../embeddings/oleObject18.bin"/><Relationship Id="rId14" Type="http://schemas.openxmlformats.org/officeDocument/2006/relationships/oleObject" Target="../embeddings/oleObject23.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34.bin"/><Relationship Id="rId5" Type="http://schemas.openxmlformats.org/officeDocument/2006/relationships/oleObject" Target="../embeddings/oleObject33.bin"/><Relationship Id="rId4" Type="http://schemas.openxmlformats.org/officeDocument/2006/relationships/oleObject" Target="../embeddings/oleObject32.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38.bin"/><Relationship Id="rId5" Type="http://schemas.openxmlformats.org/officeDocument/2006/relationships/oleObject" Target="../embeddings/oleObject37.bin"/><Relationship Id="rId4" Type="http://schemas.openxmlformats.org/officeDocument/2006/relationships/oleObject" Target="../embeddings/oleObject36.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41.bin"/><Relationship Id="rId5" Type="http://schemas.openxmlformats.org/officeDocument/2006/relationships/oleObject" Target="../embeddings/oleObject40.bin"/><Relationship Id="rId4" Type="http://schemas.openxmlformats.org/officeDocument/2006/relationships/oleObject" Target="../embeddings/oleObject39.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43.bin"/><Relationship Id="rId4" Type="http://schemas.openxmlformats.org/officeDocument/2006/relationships/oleObject" Target="../embeddings/oleObject42.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45.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52.bin"/><Relationship Id="rId3" Type="http://schemas.openxmlformats.org/officeDocument/2006/relationships/oleObject" Target="../embeddings/oleObject47.bin"/><Relationship Id="rId7" Type="http://schemas.openxmlformats.org/officeDocument/2006/relationships/oleObject" Target="../embeddings/oleObject51.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50.bin"/><Relationship Id="rId5" Type="http://schemas.openxmlformats.org/officeDocument/2006/relationships/oleObject" Target="../embeddings/oleObject49.bin"/><Relationship Id="rId4" Type="http://schemas.openxmlformats.org/officeDocument/2006/relationships/oleObject" Target="../embeddings/oleObject48.bin"/></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58.bin"/><Relationship Id="rId3" Type="http://schemas.openxmlformats.org/officeDocument/2006/relationships/oleObject" Target="../embeddings/oleObject53.bin"/><Relationship Id="rId7" Type="http://schemas.openxmlformats.org/officeDocument/2006/relationships/oleObject" Target="../embeddings/oleObject57.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56.bin"/><Relationship Id="rId5" Type="http://schemas.openxmlformats.org/officeDocument/2006/relationships/oleObject" Target="../embeddings/oleObject55.bin"/><Relationship Id="rId4" Type="http://schemas.openxmlformats.org/officeDocument/2006/relationships/oleObject" Target="../embeddings/oleObject54.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59.bin"/><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oleObject" Target="../embeddings/oleObject61.bin"/><Relationship Id="rId4" Type="http://schemas.openxmlformats.org/officeDocument/2006/relationships/oleObject" Target="../embeddings/oleObject60.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62.bin"/><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63.bin"/><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64.bin"/><Relationship Id="rId2" Type="http://schemas.openxmlformats.org/officeDocument/2006/relationships/slideLayout" Target="../slideLayouts/slideLayout2.xml"/><Relationship Id="rId1" Type="http://schemas.openxmlformats.org/officeDocument/2006/relationships/vmlDrawing" Target="../drawings/vmlDrawing17.v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65.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68.bin"/><Relationship Id="rId5" Type="http://schemas.openxmlformats.org/officeDocument/2006/relationships/oleObject" Target="../embeddings/oleObject67.bin"/><Relationship Id="rId4" Type="http://schemas.openxmlformats.org/officeDocument/2006/relationships/oleObject" Target="../embeddings/oleObject66.bin"/></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69.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oleObject" Target="../embeddings/oleObject70.bin"/></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75.bin"/><Relationship Id="rId3" Type="http://schemas.openxmlformats.org/officeDocument/2006/relationships/notesSlide" Target="../notesSlides/notesSlide10.xml"/><Relationship Id="rId7" Type="http://schemas.openxmlformats.org/officeDocument/2006/relationships/oleObject" Target="../embeddings/oleObject74.bin"/><Relationship Id="rId12" Type="http://schemas.openxmlformats.org/officeDocument/2006/relationships/oleObject" Target="../embeddings/oleObject79.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73.bin"/><Relationship Id="rId11" Type="http://schemas.openxmlformats.org/officeDocument/2006/relationships/oleObject" Target="../embeddings/oleObject78.bin"/><Relationship Id="rId5" Type="http://schemas.openxmlformats.org/officeDocument/2006/relationships/oleObject" Target="../embeddings/oleObject72.bin"/><Relationship Id="rId10" Type="http://schemas.openxmlformats.org/officeDocument/2006/relationships/oleObject" Target="../embeddings/oleObject77.bin"/><Relationship Id="rId4" Type="http://schemas.openxmlformats.org/officeDocument/2006/relationships/oleObject" Target="../embeddings/oleObject71.bin"/><Relationship Id="rId9" Type="http://schemas.openxmlformats.org/officeDocument/2006/relationships/oleObject" Target="../embeddings/oleObject76.bin"/></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80.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oleObject" Target="../embeddings/oleObject81.bin"/></Relationships>
</file>

<file path=ppt/slides/_rels/slide38.xml.rels><?xml version="1.0" encoding="UTF-8" standalone="yes"?>
<Relationships xmlns="http://schemas.openxmlformats.org/package/2006/relationships"><Relationship Id="rId8" Type="http://schemas.openxmlformats.org/officeDocument/2006/relationships/oleObject" Target="../embeddings/oleObject87.bin"/><Relationship Id="rId3" Type="http://schemas.openxmlformats.org/officeDocument/2006/relationships/oleObject" Target="../embeddings/oleObject82.bin"/><Relationship Id="rId7" Type="http://schemas.openxmlformats.org/officeDocument/2006/relationships/oleObject" Target="../embeddings/oleObject86.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oleObject" Target="../embeddings/oleObject85.bin"/><Relationship Id="rId5" Type="http://schemas.openxmlformats.org/officeDocument/2006/relationships/oleObject" Target="../embeddings/oleObject84.bin"/><Relationship Id="rId4" Type="http://schemas.openxmlformats.org/officeDocument/2006/relationships/oleObject" Target="../embeddings/oleObject83.bin"/></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88.bin"/><Relationship Id="rId2" Type="http://schemas.openxmlformats.org/officeDocument/2006/relationships/slideLayout" Target="../slideLayouts/slideLayout2.xml"/><Relationship Id="rId1" Type="http://schemas.openxmlformats.org/officeDocument/2006/relationships/vmlDrawing" Target="../drawings/vmlDrawing23.v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oleObject" Target="../embeddings/oleObject10.bin"/><Relationship Id="rId3" Type="http://schemas.openxmlformats.org/officeDocument/2006/relationships/notesSlide" Target="../notesSlides/notesSlide2.xml"/><Relationship Id="rId7" Type="http://schemas.openxmlformats.org/officeDocument/2006/relationships/oleObject" Target="../embeddings/oleObject4.bin"/><Relationship Id="rId12"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11" Type="http://schemas.openxmlformats.org/officeDocument/2006/relationships/oleObject" Target="../embeddings/oleObject8.bin"/><Relationship Id="rId5" Type="http://schemas.openxmlformats.org/officeDocument/2006/relationships/oleObject" Target="../embeddings/oleObject2.bin"/><Relationship Id="rId10" Type="http://schemas.openxmlformats.org/officeDocument/2006/relationships/oleObject" Target="../embeddings/oleObject7.bin"/><Relationship Id="rId4" Type="http://schemas.openxmlformats.org/officeDocument/2006/relationships/oleObject" Target="../embeddings/oleObject1.bin"/><Relationship Id="rId9" Type="http://schemas.openxmlformats.org/officeDocument/2006/relationships/oleObject" Target="../embeddings/oleObject6.bin"/></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89.bin"/><Relationship Id="rId7" Type="http://schemas.openxmlformats.org/officeDocument/2006/relationships/oleObject" Target="../embeddings/oleObject93.bin"/><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oleObject" Target="../embeddings/oleObject92.bin"/><Relationship Id="rId5" Type="http://schemas.openxmlformats.org/officeDocument/2006/relationships/oleObject" Target="../embeddings/oleObject91.bin"/><Relationship Id="rId4" Type="http://schemas.openxmlformats.org/officeDocument/2006/relationships/oleObject" Target="../embeddings/oleObject90.bin"/></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94.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oleObject" Target="../embeddings/oleObject97.bin"/><Relationship Id="rId5" Type="http://schemas.openxmlformats.org/officeDocument/2006/relationships/oleObject" Target="../embeddings/oleObject96.bin"/><Relationship Id="rId4" Type="http://schemas.openxmlformats.org/officeDocument/2006/relationships/oleObject" Target="../embeddings/oleObject95.bin"/></Relationships>
</file>

<file path=ppt/slides/_rels/slide42.xml.rels><?xml version="1.0" encoding="UTF-8" standalone="yes"?>
<Relationships xmlns="http://schemas.openxmlformats.org/package/2006/relationships"><Relationship Id="rId8" Type="http://schemas.openxmlformats.org/officeDocument/2006/relationships/oleObject" Target="../embeddings/oleObject103.bin"/><Relationship Id="rId13" Type="http://schemas.openxmlformats.org/officeDocument/2006/relationships/oleObject" Target="../embeddings/oleObject108.bin"/><Relationship Id="rId18" Type="http://schemas.openxmlformats.org/officeDocument/2006/relationships/oleObject" Target="../embeddings/oleObject113.bin"/><Relationship Id="rId3" Type="http://schemas.openxmlformats.org/officeDocument/2006/relationships/oleObject" Target="../embeddings/oleObject98.bin"/><Relationship Id="rId21" Type="http://schemas.openxmlformats.org/officeDocument/2006/relationships/oleObject" Target="../embeddings/oleObject116.bin"/><Relationship Id="rId7" Type="http://schemas.openxmlformats.org/officeDocument/2006/relationships/oleObject" Target="../embeddings/oleObject102.bin"/><Relationship Id="rId12" Type="http://schemas.openxmlformats.org/officeDocument/2006/relationships/oleObject" Target="../embeddings/oleObject107.bin"/><Relationship Id="rId17" Type="http://schemas.openxmlformats.org/officeDocument/2006/relationships/oleObject" Target="../embeddings/oleObject112.bin"/><Relationship Id="rId2" Type="http://schemas.openxmlformats.org/officeDocument/2006/relationships/slideLayout" Target="../slideLayouts/slideLayout2.xml"/><Relationship Id="rId16" Type="http://schemas.openxmlformats.org/officeDocument/2006/relationships/oleObject" Target="../embeddings/oleObject111.bin"/><Relationship Id="rId20" Type="http://schemas.openxmlformats.org/officeDocument/2006/relationships/oleObject" Target="../embeddings/oleObject115.bin"/><Relationship Id="rId1" Type="http://schemas.openxmlformats.org/officeDocument/2006/relationships/vmlDrawing" Target="../drawings/vmlDrawing26.vml"/><Relationship Id="rId6" Type="http://schemas.openxmlformats.org/officeDocument/2006/relationships/oleObject" Target="../embeddings/oleObject101.bin"/><Relationship Id="rId11" Type="http://schemas.openxmlformats.org/officeDocument/2006/relationships/oleObject" Target="../embeddings/oleObject106.bin"/><Relationship Id="rId5" Type="http://schemas.openxmlformats.org/officeDocument/2006/relationships/oleObject" Target="../embeddings/oleObject100.bin"/><Relationship Id="rId15" Type="http://schemas.openxmlformats.org/officeDocument/2006/relationships/oleObject" Target="../embeddings/oleObject110.bin"/><Relationship Id="rId10" Type="http://schemas.openxmlformats.org/officeDocument/2006/relationships/oleObject" Target="../embeddings/oleObject105.bin"/><Relationship Id="rId19" Type="http://schemas.openxmlformats.org/officeDocument/2006/relationships/oleObject" Target="../embeddings/oleObject114.bin"/><Relationship Id="rId4" Type="http://schemas.openxmlformats.org/officeDocument/2006/relationships/oleObject" Target="../embeddings/oleObject99.bin"/><Relationship Id="rId9" Type="http://schemas.openxmlformats.org/officeDocument/2006/relationships/oleObject" Target="../embeddings/oleObject104.bin"/><Relationship Id="rId14" Type="http://schemas.openxmlformats.org/officeDocument/2006/relationships/oleObject" Target="../embeddings/oleObject109.bin"/><Relationship Id="rId22" Type="http://schemas.openxmlformats.org/officeDocument/2006/relationships/oleObject" Target="../embeddings/oleObject117.bin"/></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18.bin"/><Relationship Id="rId7" Type="http://schemas.openxmlformats.org/officeDocument/2006/relationships/oleObject" Target="../embeddings/oleObject122.bin"/><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oleObject" Target="../embeddings/oleObject121.bin"/><Relationship Id="rId5" Type="http://schemas.openxmlformats.org/officeDocument/2006/relationships/oleObject" Target="../embeddings/oleObject120.bin"/><Relationship Id="rId4" Type="http://schemas.openxmlformats.org/officeDocument/2006/relationships/oleObject" Target="../embeddings/oleObject119.bin"/></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123.bin"/><Relationship Id="rId7" Type="http://schemas.openxmlformats.org/officeDocument/2006/relationships/oleObject" Target="../embeddings/oleObject127.bin"/><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oleObject" Target="../embeddings/oleObject126.bin"/><Relationship Id="rId5" Type="http://schemas.openxmlformats.org/officeDocument/2006/relationships/oleObject" Target="../embeddings/oleObject125.bin"/><Relationship Id="rId4" Type="http://schemas.openxmlformats.org/officeDocument/2006/relationships/oleObject" Target="../embeddings/oleObject124.bin"/></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rtl="0"/>
            <a:r>
              <a:rPr lang="en-US" dirty="0" smtClean="0"/>
              <a:t>Reconstructing Weighted Graphs with Minimal Query Complexity</a:t>
            </a:r>
            <a:endParaRPr lang="he-IL" dirty="0"/>
          </a:p>
        </p:txBody>
      </p:sp>
      <p:sp>
        <p:nvSpPr>
          <p:cNvPr id="3" name="Subtitle 2"/>
          <p:cNvSpPr>
            <a:spLocks noGrp="1"/>
          </p:cNvSpPr>
          <p:nvPr>
            <p:ph type="subTitle" idx="1"/>
          </p:nvPr>
        </p:nvSpPr>
        <p:spPr>
          <a:xfrm>
            <a:off x="500034" y="3643314"/>
            <a:ext cx="7854696" cy="1752600"/>
          </a:xfrm>
        </p:spPr>
        <p:txBody>
          <a:bodyPr>
            <a:normAutofit fontScale="92500" lnSpcReduction="10000"/>
          </a:bodyPr>
          <a:lstStyle/>
          <a:p>
            <a:pPr algn="ctr"/>
            <a:r>
              <a:rPr lang="en-US" dirty="0" smtClean="0">
                <a:solidFill>
                  <a:schemeClr val="bg1"/>
                </a:solidFill>
              </a:rPr>
              <a:t>Nader H. </a:t>
            </a:r>
            <a:r>
              <a:rPr lang="en-US" dirty="0" err="1" smtClean="0">
                <a:solidFill>
                  <a:schemeClr val="bg1"/>
                </a:solidFill>
              </a:rPr>
              <a:t>Bshouty</a:t>
            </a:r>
            <a:r>
              <a:rPr lang="en-US" dirty="0">
                <a:solidFill>
                  <a:schemeClr val="bg1"/>
                </a:solidFill>
              </a:rPr>
              <a:t> </a:t>
            </a:r>
            <a:r>
              <a:rPr lang="en-US" dirty="0" smtClean="0">
                <a:solidFill>
                  <a:schemeClr val="bg1"/>
                </a:solidFill>
              </a:rPr>
              <a:t>  and   Hanna </a:t>
            </a:r>
            <a:r>
              <a:rPr lang="en-US" dirty="0" err="1" smtClean="0">
                <a:solidFill>
                  <a:schemeClr val="bg1"/>
                </a:solidFill>
              </a:rPr>
              <a:t>Mazzawi</a:t>
            </a:r>
            <a:endParaRPr lang="en-US" dirty="0" smtClean="0">
              <a:solidFill>
                <a:schemeClr val="bg1"/>
              </a:solidFill>
            </a:endParaRPr>
          </a:p>
          <a:p>
            <a:pPr algn="ctr" rtl="0"/>
            <a:endParaRPr lang="en-US" dirty="0">
              <a:solidFill>
                <a:schemeClr val="bg1"/>
              </a:solidFill>
            </a:endParaRPr>
          </a:p>
          <a:p>
            <a:pPr algn="ctr" rtl="0"/>
            <a:r>
              <a:rPr lang="en-US" dirty="0" smtClean="0">
                <a:solidFill>
                  <a:schemeClr val="bg1"/>
                </a:solidFill>
              </a:rPr>
              <a:t>Department of Computer Science </a:t>
            </a:r>
          </a:p>
          <a:p>
            <a:pPr algn="ctr" rtl="0"/>
            <a:r>
              <a:rPr lang="en-US" dirty="0" err="1" smtClean="0">
                <a:solidFill>
                  <a:schemeClr val="bg1"/>
                </a:solidFill>
              </a:rPr>
              <a:t>Technion</a:t>
            </a:r>
            <a:r>
              <a:rPr lang="en-US" dirty="0" smtClean="0">
                <a:solidFill>
                  <a:schemeClr val="bg1"/>
                </a:solidFill>
              </a:rPr>
              <a:t> – Israel Institute of Technology</a:t>
            </a:r>
            <a:endParaRPr lang="he-IL"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Known Results – Brief Survey</a:t>
            </a:r>
            <a:endParaRPr lang="he-IL" dirty="0"/>
          </a:p>
        </p:txBody>
      </p:sp>
      <p:cxnSp>
        <p:nvCxnSpPr>
          <p:cNvPr id="20" name="Straight Arrow Connector 19"/>
          <p:cNvCxnSpPr/>
          <p:nvPr/>
        </p:nvCxnSpPr>
        <p:spPr>
          <a:xfrm rot="16200000" flipH="1">
            <a:off x="1821638" y="3178966"/>
            <a:ext cx="500065" cy="1"/>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28596" y="4357694"/>
            <a:ext cx="3857652" cy="2308324"/>
          </a:xfrm>
          <a:prstGeom prst="rect">
            <a:avLst/>
          </a:prstGeom>
          <a:noFill/>
        </p:spPr>
        <p:txBody>
          <a:bodyPr wrap="square" rtlCol="1">
            <a:spAutoFit/>
          </a:bodyPr>
          <a:lstStyle/>
          <a:p>
            <a:pPr algn="l" rtl="0"/>
            <a:r>
              <a:rPr lang="en-US" u="sng" dirty="0" smtClean="0"/>
              <a:t>V. </a:t>
            </a:r>
            <a:r>
              <a:rPr lang="en-US" u="sng" dirty="0" err="1" smtClean="0"/>
              <a:t>Grebinski</a:t>
            </a:r>
            <a:r>
              <a:rPr lang="en-US" u="sng" dirty="0" smtClean="0"/>
              <a:t> and G. </a:t>
            </a:r>
            <a:r>
              <a:rPr lang="en-US" u="sng" dirty="0" err="1" smtClean="0"/>
              <a:t>Kucherov</a:t>
            </a:r>
            <a:r>
              <a:rPr lang="en-US" u="sng" dirty="0" smtClean="0"/>
              <a:t> [</a:t>
            </a:r>
            <a:r>
              <a:rPr lang="en-US" u="sng" dirty="0" err="1" smtClean="0"/>
              <a:t>Algorithmica</a:t>
            </a:r>
            <a:r>
              <a:rPr lang="en-US" u="sng" dirty="0" smtClean="0"/>
              <a:t>]</a:t>
            </a:r>
            <a:endParaRPr lang="en-US" dirty="0" smtClean="0"/>
          </a:p>
          <a:p>
            <a:pPr marL="342900" indent="-342900" algn="l" rtl="0">
              <a:buAutoNum type="arabicPeriod"/>
            </a:pPr>
            <a:r>
              <a:rPr lang="en-US" dirty="0" smtClean="0"/>
              <a:t>Tight upper bound for constant degree </a:t>
            </a:r>
            <a:r>
              <a:rPr lang="en-US" dirty="0" err="1" smtClean="0"/>
              <a:t>unweighted</a:t>
            </a:r>
            <a:r>
              <a:rPr lang="en-US" dirty="0" smtClean="0"/>
              <a:t> graphs.</a:t>
            </a:r>
          </a:p>
          <a:p>
            <a:pPr marL="342900" indent="-342900" algn="l" rtl="0">
              <a:buFontTx/>
              <a:buAutoNum type="arabicPeriod"/>
            </a:pPr>
            <a:r>
              <a:rPr lang="en-US" dirty="0" smtClean="0"/>
              <a:t>Optimal polynomial time algorithm for </a:t>
            </a:r>
            <a:r>
              <a:rPr lang="en-US" dirty="0" err="1" smtClean="0"/>
              <a:t>unweighted</a:t>
            </a:r>
            <a:r>
              <a:rPr lang="en-US" dirty="0" smtClean="0"/>
              <a:t> graphs with </a:t>
            </a:r>
            <a:r>
              <a:rPr lang="el-GR" dirty="0" smtClean="0"/>
              <a:t>Ω</a:t>
            </a:r>
            <a:r>
              <a:rPr lang="en-US" dirty="0" smtClean="0"/>
              <a:t>(</a:t>
            </a:r>
            <a:r>
              <a:rPr lang="en-US" i="1" dirty="0" smtClean="0">
                <a:latin typeface="Times New Roman" pitchFamily="18" charset="0"/>
                <a:cs typeface="Times New Roman" pitchFamily="18" charset="0"/>
              </a:rPr>
              <a:t>n</a:t>
            </a:r>
            <a:r>
              <a:rPr lang="en-US" baseline="30000" dirty="0" smtClean="0">
                <a:latin typeface="Times New Roman" pitchFamily="18" charset="0"/>
                <a:cs typeface="Times New Roman" pitchFamily="18" charset="0"/>
              </a:rPr>
              <a:t>2</a:t>
            </a:r>
            <a:r>
              <a:rPr lang="en-US" dirty="0" smtClean="0"/>
              <a:t>) edges. </a:t>
            </a:r>
          </a:p>
          <a:p>
            <a:pPr algn="l" rtl="0"/>
            <a:r>
              <a:rPr lang="en-US" dirty="0" smtClean="0"/>
              <a:t> </a:t>
            </a:r>
            <a:endParaRPr lang="he-IL" dirty="0"/>
          </a:p>
        </p:txBody>
      </p:sp>
      <p:grpSp>
        <p:nvGrpSpPr>
          <p:cNvPr id="39" name="Group 38"/>
          <p:cNvGrpSpPr/>
          <p:nvPr/>
        </p:nvGrpSpPr>
        <p:grpSpPr>
          <a:xfrm>
            <a:off x="357158" y="3500438"/>
            <a:ext cx="8501122" cy="642942"/>
            <a:chOff x="357158" y="3500438"/>
            <a:chExt cx="8501122" cy="642942"/>
          </a:xfrm>
        </p:grpSpPr>
        <p:cxnSp>
          <p:nvCxnSpPr>
            <p:cNvPr id="40" name="Straight Arrow Connector 39"/>
            <p:cNvCxnSpPr/>
            <p:nvPr/>
          </p:nvCxnSpPr>
          <p:spPr>
            <a:xfrm>
              <a:off x="357158" y="4000504"/>
              <a:ext cx="8501122"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107257"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928662" y="3500438"/>
              <a:ext cx="642942" cy="369332"/>
            </a:xfrm>
            <a:prstGeom prst="rect">
              <a:avLst/>
            </a:prstGeom>
            <a:noFill/>
          </p:spPr>
          <p:txBody>
            <a:bodyPr wrap="square" rtlCol="1">
              <a:spAutoFit/>
            </a:bodyPr>
            <a:lstStyle/>
            <a:p>
              <a:pPr algn="l" rtl="0"/>
              <a:r>
                <a:rPr lang="en-US" dirty="0" smtClean="0"/>
                <a:t>1997</a:t>
              </a:r>
              <a:endParaRPr lang="he-IL" dirty="0"/>
            </a:p>
          </p:txBody>
        </p:sp>
        <p:cxnSp>
          <p:nvCxnSpPr>
            <p:cNvPr id="43" name="Straight Connector 42"/>
            <p:cNvCxnSpPr/>
            <p:nvPr/>
          </p:nvCxnSpPr>
          <p:spPr>
            <a:xfrm rot="5400000">
              <a:off x="1964513"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785918" y="3500438"/>
              <a:ext cx="642942" cy="369332"/>
            </a:xfrm>
            <a:prstGeom prst="rect">
              <a:avLst/>
            </a:prstGeom>
            <a:noFill/>
          </p:spPr>
          <p:txBody>
            <a:bodyPr wrap="square" rtlCol="1">
              <a:spAutoFit/>
            </a:bodyPr>
            <a:lstStyle/>
            <a:p>
              <a:pPr algn="l" rtl="0"/>
              <a:r>
                <a:rPr lang="en-US" dirty="0" smtClean="0"/>
                <a:t>1998</a:t>
              </a:r>
              <a:endParaRPr lang="he-IL" dirty="0"/>
            </a:p>
          </p:txBody>
        </p:sp>
        <p:cxnSp>
          <p:nvCxnSpPr>
            <p:cNvPr id="45" name="Straight Connector 44"/>
            <p:cNvCxnSpPr/>
            <p:nvPr/>
          </p:nvCxnSpPr>
          <p:spPr>
            <a:xfrm rot="5400000">
              <a:off x="4964909"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4786314" y="3500438"/>
              <a:ext cx="714380" cy="369332"/>
            </a:xfrm>
            <a:prstGeom prst="rect">
              <a:avLst/>
            </a:prstGeom>
            <a:noFill/>
          </p:spPr>
          <p:txBody>
            <a:bodyPr wrap="square" rtlCol="1">
              <a:spAutoFit/>
            </a:bodyPr>
            <a:lstStyle/>
            <a:p>
              <a:pPr algn="l" rtl="0"/>
              <a:r>
                <a:rPr lang="en-US" dirty="0" smtClean="0"/>
                <a:t>2005</a:t>
              </a:r>
              <a:endParaRPr lang="he-IL" dirty="0"/>
            </a:p>
          </p:txBody>
        </p:sp>
        <p:cxnSp>
          <p:nvCxnSpPr>
            <p:cNvPr id="47" name="Straight Connector 46"/>
            <p:cNvCxnSpPr/>
            <p:nvPr/>
          </p:nvCxnSpPr>
          <p:spPr>
            <a:xfrm rot="5400000">
              <a:off x="6036479"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5857884" y="3500438"/>
              <a:ext cx="714380" cy="369332"/>
            </a:xfrm>
            <a:prstGeom prst="rect">
              <a:avLst/>
            </a:prstGeom>
            <a:noFill/>
          </p:spPr>
          <p:txBody>
            <a:bodyPr wrap="square" rtlCol="1">
              <a:spAutoFit/>
            </a:bodyPr>
            <a:lstStyle/>
            <a:p>
              <a:pPr algn="l" rtl="0"/>
              <a:r>
                <a:rPr lang="en-US" dirty="0" smtClean="0"/>
                <a:t>2007</a:t>
              </a:r>
              <a:endParaRPr lang="he-IL" dirty="0"/>
            </a:p>
          </p:txBody>
        </p:sp>
        <p:cxnSp>
          <p:nvCxnSpPr>
            <p:cNvPr id="49" name="Straight Connector 48"/>
            <p:cNvCxnSpPr/>
            <p:nvPr/>
          </p:nvCxnSpPr>
          <p:spPr>
            <a:xfrm rot="5400000">
              <a:off x="7108049"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6929454" y="3500438"/>
              <a:ext cx="714380" cy="369332"/>
            </a:xfrm>
            <a:prstGeom prst="rect">
              <a:avLst/>
            </a:prstGeom>
            <a:noFill/>
          </p:spPr>
          <p:txBody>
            <a:bodyPr wrap="square" rtlCol="1">
              <a:spAutoFit/>
            </a:bodyPr>
            <a:lstStyle/>
            <a:p>
              <a:pPr algn="l" rtl="0"/>
              <a:r>
                <a:rPr lang="en-US" dirty="0" smtClean="0"/>
                <a:t>2008</a:t>
              </a:r>
              <a:endParaRPr lang="he-IL" dirty="0"/>
            </a:p>
          </p:txBody>
        </p:sp>
      </p:grpSp>
      <p:cxnSp>
        <p:nvCxnSpPr>
          <p:cNvPr id="51" name="Straight Connector 50"/>
          <p:cNvCxnSpPr/>
          <p:nvPr/>
        </p:nvCxnSpPr>
        <p:spPr>
          <a:xfrm rot="5400000">
            <a:off x="4321967"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4071934" y="3488296"/>
            <a:ext cx="714380" cy="369332"/>
          </a:xfrm>
          <a:prstGeom prst="rect">
            <a:avLst/>
          </a:prstGeom>
          <a:noFill/>
        </p:spPr>
        <p:txBody>
          <a:bodyPr wrap="square" rtlCol="1">
            <a:spAutoFit/>
          </a:bodyPr>
          <a:lstStyle/>
          <a:p>
            <a:pPr algn="l" rtl="0"/>
            <a:r>
              <a:rPr lang="en-US" dirty="0" smtClean="0"/>
              <a:t>2004</a:t>
            </a:r>
            <a:endParaRPr lang="he-I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Known Results – Brief Survey</a:t>
            </a:r>
            <a:endParaRPr lang="he-IL" dirty="0"/>
          </a:p>
        </p:txBody>
      </p:sp>
      <p:cxnSp>
        <p:nvCxnSpPr>
          <p:cNvPr id="20" name="Straight Arrow Connector 19"/>
          <p:cNvCxnSpPr/>
          <p:nvPr/>
        </p:nvCxnSpPr>
        <p:spPr>
          <a:xfrm rot="16200000" flipH="1">
            <a:off x="1821638" y="3178966"/>
            <a:ext cx="500065" cy="1"/>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571604" y="4371811"/>
            <a:ext cx="3071834" cy="1200329"/>
          </a:xfrm>
          <a:prstGeom prst="rect">
            <a:avLst/>
          </a:prstGeom>
          <a:noFill/>
        </p:spPr>
        <p:txBody>
          <a:bodyPr wrap="square" rtlCol="1">
            <a:spAutoFit/>
          </a:bodyPr>
          <a:lstStyle/>
          <a:p>
            <a:pPr algn="l" rtl="0"/>
            <a:r>
              <a:rPr lang="en-US" u="sng" dirty="0" smtClean="0"/>
              <a:t>V. </a:t>
            </a:r>
            <a:r>
              <a:rPr lang="en-US" u="sng" dirty="0" err="1" smtClean="0"/>
              <a:t>Grebinski</a:t>
            </a:r>
            <a:r>
              <a:rPr lang="en-US" u="sng" dirty="0" smtClean="0"/>
              <a:t> [COCOON]</a:t>
            </a:r>
            <a:br>
              <a:rPr lang="en-US" u="sng" dirty="0" smtClean="0"/>
            </a:br>
            <a:r>
              <a:rPr lang="en-US" dirty="0" smtClean="0"/>
              <a:t>Tight upper bound for </a:t>
            </a:r>
            <a:br>
              <a:rPr lang="en-US" dirty="0" smtClean="0"/>
            </a:br>
            <a:r>
              <a:rPr lang="en-US" dirty="0" smtClean="0"/>
              <a:t>d-degenerate </a:t>
            </a:r>
            <a:r>
              <a:rPr lang="en-US" dirty="0" err="1" smtClean="0"/>
              <a:t>unweighted</a:t>
            </a:r>
            <a:r>
              <a:rPr lang="en-US" dirty="0" smtClean="0"/>
              <a:t> graphs.</a:t>
            </a:r>
          </a:p>
        </p:txBody>
      </p:sp>
      <p:grpSp>
        <p:nvGrpSpPr>
          <p:cNvPr id="21" name="Group 20"/>
          <p:cNvGrpSpPr/>
          <p:nvPr/>
        </p:nvGrpSpPr>
        <p:grpSpPr>
          <a:xfrm>
            <a:off x="357158" y="3500438"/>
            <a:ext cx="8501122" cy="642942"/>
            <a:chOff x="357158" y="3500438"/>
            <a:chExt cx="8501122" cy="642942"/>
          </a:xfrm>
        </p:grpSpPr>
        <p:cxnSp>
          <p:nvCxnSpPr>
            <p:cNvPr id="22" name="Straight Arrow Connector 21"/>
            <p:cNvCxnSpPr/>
            <p:nvPr/>
          </p:nvCxnSpPr>
          <p:spPr>
            <a:xfrm>
              <a:off x="357158" y="4000504"/>
              <a:ext cx="8501122"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1107257"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928662" y="3500438"/>
              <a:ext cx="642942" cy="369332"/>
            </a:xfrm>
            <a:prstGeom prst="rect">
              <a:avLst/>
            </a:prstGeom>
            <a:noFill/>
          </p:spPr>
          <p:txBody>
            <a:bodyPr wrap="square" rtlCol="1">
              <a:spAutoFit/>
            </a:bodyPr>
            <a:lstStyle/>
            <a:p>
              <a:pPr algn="l" rtl="0"/>
              <a:r>
                <a:rPr lang="en-US" dirty="0" smtClean="0"/>
                <a:t>1997</a:t>
              </a:r>
              <a:endParaRPr lang="he-IL" dirty="0"/>
            </a:p>
          </p:txBody>
        </p:sp>
        <p:cxnSp>
          <p:nvCxnSpPr>
            <p:cNvPr id="28" name="Straight Connector 27"/>
            <p:cNvCxnSpPr/>
            <p:nvPr/>
          </p:nvCxnSpPr>
          <p:spPr>
            <a:xfrm rot="5400000">
              <a:off x="1964513"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785918" y="3500438"/>
              <a:ext cx="642942" cy="369332"/>
            </a:xfrm>
            <a:prstGeom prst="rect">
              <a:avLst/>
            </a:prstGeom>
            <a:noFill/>
          </p:spPr>
          <p:txBody>
            <a:bodyPr wrap="square" rtlCol="1">
              <a:spAutoFit/>
            </a:bodyPr>
            <a:lstStyle/>
            <a:p>
              <a:pPr algn="l" rtl="0"/>
              <a:r>
                <a:rPr lang="en-US" dirty="0" smtClean="0"/>
                <a:t>1998</a:t>
              </a:r>
              <a:endParaRPr lang="he-IL" dirty="0"/>
            </a:p>
          </p:txBody>
        </p:sp>
        <p:cxnSp>
          <p:nvCxnSpPr>
            <p:cNvPr id="32" name="Straight Connector 31"/>
            <p:cNvCxnSpPr/>
            <p:nvPr/>
          </p:nvCxnSpPr>
          <p:spPr>
            <a:xfrm rot="5400000">
              <a:off x="4964909"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786314" y="3500438"/>
              <a:ext cx="714380" cy="369332"/>
            </a:xfrm>
            <a:prstGeom prst="rect">
              <a:avLst/>
            </a:prstGeom>
            <a:noFill/>
          </p:spPr>
          <p:txBody>
            <a:bodyPr wrap="square" rtlCol="1">
              <a:spAutoFit/>
            </a:bodyPr>
            <a:lstStyle/>
            <a:p>
              <a:pPr algn="l" rtl="0"/>
              <a:r>
                <a:rPr lang="en-US" dirty="0" smtClean="0"/>
                <a:t>2005</a:t>
              </a:r>
              <a:endParaRPr lang="he-IL" dirty="0"/>
            </a:p>
          </p:txBody>
        </p:sp>
        <p:cxnSp>
          <p:nvCxnSpPr>
            <p:cNvPr id="34" name="Straight Connector 33"/>
            <p:cNvCxnSpPr/>
            <p:nvPr/>
          </p:nvCxnSpPr>
          <p:spPr>
            <a:xfrm rot="5400000">
              <a:off x="6036479"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857884" y="3500438"/>
              <a:ext cx="714380" cy="369332"/>
            </a:xfrm>
            <a:prstGeom prst="rect">
              <a:avLst/>
            </a:prstGeom>
            <a:noFill/>
          </p:spPr>
          <p:txBody>
            <a:bodyPr wrap="square" rtlCol="1">
              <a:spAutoFit/>
            </a:bodyPr>
            <a:lstStyle/>
            <a:p>
              <a:pPr algn="l" rtl="0"/>
              <a:r>
                <a:rPr lang="en-US" dirty="0" smtClean="0"/>
                <a:t>2007</a:t>
              </a:r>
              <a:endParaRPr lang="he-IL" dirty="0"/>
            </a:p>
          </p:txBody>
        </p:sp>
        <p:cxnSp>
          <p:nvCxnSpPr>
            <p:cNvPr id="36" name="Straight Connector 35"/>
            <p:cNvCxnSpPr/>
            <p:nvPr/>
          </p:nvCxnSpPr>
          <p:spPr>
            <a:xfrm rot="5400000">
              <a:off x="7108049"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6929454" y="3500438"/>
              <a:ext cx="714380" cy="369332"/>
            </a:xfrm>
            <a:prstGeom prst="rect">
              <a:avLst/>
            </a:prstGeom>
            <a:noFill/>
          </p:spPr>
          <p:txBody>
            <a:bodyPr wrap="square" rtlCol="1">
              <a:spAutoFit/>
            </a:bodyPr>
            <a:lstStyle/>
            <a:p>
              <a:pPr algn="l" rtl="0"/>
              <a:r>
                <a:rPr lang="en-US" dirty="0" smtClean="0"/>
                <a:t>2008</a:t>
              </a:r>
              <a:endParaRPr lang="he-IL" dirty="0"/>
            </a:p>
          </p:txBody>
        </p:sp>
      </p:grpSp>
      <p:cxnSp>
        <p:nvCxnSpPr>
          <p:cNvPr id="38" name="Straight Connector 37"/>
          <p:cNvCxnSpPr/>
          <p:nvPr/>
        </p:nvCxnSpPr>
        <p:spPr>
          <a:xfrm rot="5400000">
            <a:off x="4321967"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071934" y="3488296"/>
            <a:ext cx="714380" cy="369332"/>
          </a:xfrm>
          <a:prstGeom prst="rect">
            <a:avLst/>
          </a:prstGeom>
          <a:noFill/>
        </p:spPr>
        <p:txBody>
          <a:bodyPr wrap="square" rtlCol="1">
            <a:spAutoFit/>
          </a:bodyPr>
          <a:lstStyle/>
          <a:p>
            <a:pPr algn="l" rtl="0"/>
            <a:r>
              <a:rPr lang="en-US" dirty="0" smtClean="0"/>
              <a:t>2004</a:t>
            </a:r>
            <a:endParaRPr lang="he-I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Known Results – Brief Survey</a:t>
            </a:r>
            <a:endParaRPr lang="he-IL" dirty="0"/>
          </a:p>
        </p:txBody>
      </p:sp>
      <p:cxnSp>
        <p:nvCxnSpPr>
          <p:cNvPr id="20" name="Straight Arrow Connector 19"/>
          <p:cNvCxnSpPr/>
          <p:nvPr/>
        </p:nvCxnSpPr>
        <p:spPr>
          <a:xfrm rot="16200000" flipH="1">
            <a:off x="4179092" y="3178966"/>
            <a:ext cx="500065" cy="1"/>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286116" y="4357694"/>
            <a:ext cx="3286148" cy="1477328"/>
          </a:xfrm>
          <a:prstGeom prst="rect">
            <a:avLst/>
          </a:prstGeom>
          <a:noFill/>
        </p:spPr>
        <p:txBody>
          <a:bodyPr wrap="square" rtlCol="1">
            <a:spAutoFit/>
          </a:bodyPr>
          <a:lstStyle/>
          <a:p>
            <a:pPr algn="l" rtl="0"/>
            <a:r>
              <a:rPr lang="en-US" u="sng" dirty="0" smtClean="0"/>
              <a:t>D. </a:t>
            </a:r>
            <a:r>
              <a:rPr lang="en-US" u="sng" dirty="0" err="1" smtClean="0"/>
              <a:t>Angluin</a:t>
            </a:r>
            <a:r>
              <a:rPr lang="en-US" u="sng" dirty="0" smtClean="0"/>
              <a:t> and J. Chen [COLT]</a:t>
            </a:r>
            <a:br>
              <a:rPr lang="en-US" u="sng" dirty="0" smtClean="0"/>
            </a:br>
            <a:r>
              <a:rPr lang="en-US" dirty="0" smtClean="0"/>
              <a:t>Adaptive polynomial time </a:t>
            </a:r>
            <a:br>
              <a:rPr lang="en-US" dirty="0" smtClean="0"/>
            </a:br>
            <a:r>
              <a:rPr lang="en-US" i="1"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 log </a:t>
            </a:r>
            <a:r>
              <a:rPr lang="en-US" i="1"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a:t>
            </a:r>
            <a:r>
              <a:rPr lang="en-US" dirty="0" smtClean="0"/>
              <a:t> algorithm for the </a:t>
            </a:r>
            <a:r>
              <a:rPr lang="en-US" dirty="0" err="1" smtClean="0"/>
              <a:t>unweighted</a:t>
            </a:r>
            <a:r>
              <a:rPr lang="en-US" dirty="0" smtClean="0"/>
              <a:t> problem (using weaker queries).</a:t>
            </a:r>
          </a:p>
        </p:txBody>
      </p:sp>
      <p:grpSp>
        <p:nvGrpSpPr>
          <p:cNvPr id="3" name="Group 20"/>
          <p:cNvGrpSpPr/>
          <p:nvPr/>
        </p:nvGrpSpPr>
        <p:grpSpPr>
          <a:xfrm>
            <a:off x="357158" y="3500438"/>
            <a:ext cx="8501122" cy="642942"/>
            <a:chOff x="357158" y="3500438"/>
            <a:chExt cx="8501122" cy="642942"/>
          </a:xfrm>
        </p:grpSpPr>
        <p:cxnSp>
          <p:nvCxnSpPr>
            <p:cNvPr id="22" name="Straight Arrow Connector 21"/>
            <p:cNvCxnSpPr/>
            <p:nvPr/>
          </p:nvCxnSpPr>
          <p:spPr>
            <a:xfrm>
              <a:off x="357158" y="4000504"/>
              <a:ext cx="8501122"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1107257"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928662" y="3500438"/>
              <a:ext cx="642942" cy="369332"/>
            </a:xfrm>
            <a:prstGeom prst="rect">
              <a:avLst/>
            </a:prstGeom>
            <a:noFill/>
          </p:spPr>
          <p:txBody>
            <a:bodyPr wrap="square" rtlCol="1">
              <a:spAutoFit/>
            </a:bodyPr>
            <a:lstStyle/>
            <a:p>
              <a:pPr algn="l" rtl="0"/>
              <a:r>
                <a:rPr lang="en-US" dirty="0" smtClean="0"/>
                <a:t>1997</a:t>
              </a:r>
              <a:endParaRPr lang="he-IL" dirty="0"/>
            </a:p>
          </p:txBody>
        </p:sp>
        <p:cxnSp>
          <p:nvCxnSpPr>
            <p:cNvPr id="28" name="Straight Connector 27"/>
            <p:cNvCxnSpPr/>
            <p:nvPr/>
          </p:nvCxnSpPr>
          <p:spPr>
            <a:xfrm rot="5400000">
              <a:off x="1964513"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785918" y="3500438"/>
              <a:ext cx="642942" cy="369332"/>
            </a:xfrm>
            <a:prstGeom prst="rect">
              <a:avLst/>
            </a:prstGeom>
            <a:noFill/>
          </p:spPr>
          <p:txBody>
            <a:bodyPr wrap="square" rtlCol="1">
              <a:spAutoFit/>
            </a:bodyPr>
            <a:lstStyle/>
            <a:p>
              <a:pPr algn="l" rtl="0"/>
              <a:r>
                <a:rPr lang="en-US" dirty="0" smtClean="0"/>
                <a:t>1998</a:t>
              </a:r>
              <a:endParaRPr lang="he-IL" dirty="0"/>
            </a:p>
          </p:txBody>
        </p:sp>
        <p:cxnSp>
          <p:nvCxnSpPr>
            <p:cNvPr id="32" name="Straight Connector 31"/>
            <p:cNvCxnSpPr/>
            <p:nvPr/>
          </p:nvCxnSpPr>
          <p:spPr>
            <a:xfrm rot="5400000">
              <a:off x="4964909"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786314" y="3500438"/>
              <a:ext cx="714380" cy="369332"/>
            </a:xfrm>
            <a:prstGeom prst="rect">
              <a:avLst/>
            </a:prstGeom>
            <a:noFill/>
          </p:spPr>
          <p:txBody>
            <a:bodyPr wrap="square" rtlCol="1">
              <a:spAutoFit/>
            </a:bodyPr>
            <a:lstStyle/>
            <a:p>
              <a:pPr algn="l" rtl="0"/>
              <a:r>
                <a:rPr lang="en-US" dirty="0" smtClean="0"/>
                <a:t>2005</a:t>
              </a:r>
              <a:endParaRPr lang="he-IL" dirty="0"/>
            </a:p>
          </p:txBody>
        </p:sp>
        <p:cxnSp>
          <p:nvCxnSpPr>
            <p:cNvPr id="34" name="Straight Connector 33"/>
            <p:cNvCxnSpPr/>
            <p:nvPr/>
          </p:nvCxnSpPr>
          <p:spPr>
            <a:xfrm rot="5400000">
              <a:off x="6036479"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857884" y="3500438"/>
              <a:ext cx="714380" cy="369332"/>
            </a:xfrm>
            <a:prstGeom prst="rect">
              <a:avLst/>
            </a:prstGeom>
            <a:noFill/>
          </p:spPr>
          <p:txBody>
            <a:bodyPr wrap="square" rtlCol="1">
              <a:spAutoFit/>
            </a:bodyPr>
            <a:lstStyle/>
            <a:p>
              <a:pPr algn="l" rtl="0"/>
              <a:r>
                <a:rPr lang="en-US" dirty="0" smtClean="0"/>
                <a:t>2007</a:t>
              </a:r>
              <a:endParaRPr lang="he-IL" dirty="0"/>
            </a:p>
          </p:txBody>
        </p:sp>
        <p:cxnSp>
          <p:nvCxnSpPr>
            <p:cNvPr id="36" name="Straight Connector 35"/>
            <p:cNvCxnSpPr/>
            <p:nvPr/>
          </p:nvCxnSpPr>
          <p:spPr>
            <a:xfrm rot="5400000">
              <a:off x="7108049"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6929454" y="3500438"/>
              <a:ext cx="714380" cy="369332"/>
            </a:xfrm>
            <a:prstGeom prst="rect">
              <a:avLst/>
            </a:prstGeom>
            <a:noFill/>
          </p:spPr>
          <p:txBody>
            <a:bodyPr wrap="square" rtlCol="1">
              <a:spAutoFit/>
            </a:bodyPr>
            <a:lstStyle/>
            <a:p>
              <a:pPr algn="l" rtl="0"/>
              <a:r>
                <a:rPr lang="en-US" dirty="0" smtClean="0"/>
                <a:t>2008</a:t>
              </a:r>
              <a:endParaRPr lang="he-IL" dirty="0"/>
            </a:p>
          </p:txBody>
        </p:sp>
      </p:grpSp>
      <p:cxnSp>
        <p:nvCxnSpPr>
          <p:cNvPr id="38" name="Straight Connector 37"/>
          <p:cNvCxnSpPr/>
          <p:nvPr/>
        </p:nvCxnSpPr>
        <p:spPr>
          <a:xfrm rot="5400000">
            <a:off x="4321967"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071934" y="3488296"/>
            <a:ext cx="714380" cy="369332"/>
          </a:xfrm>
          <a:prstGeom prst="rect">
            <a:avLst/>
          </a:prstGeom>
          <a:noFill/>
        </p:spPr>
        <p:txBody>
          <a:bodyPr wrap="square" rtlCol="1">
            <a:spAutoFit/>
          </a:bodyPr>
          <a:lstStyle/>
          <a:p>
            <a:pPr algn="l" rtl="0"/>
            <a:r>
              <a:rPr lang="en-US" dirty="0" smtClean="0"/>
              <a:t>2004</a:t>
            </a:r>
            <a:endParaRPr lang="he-I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Known Results – Brief Survey</a:t>
            </a:r>
            <a:endParaRPr lang="he-IL" dirty="0"/>
          </a:p>
        </p:txBody>
      </p:sp>
      <p:cxnSp>
        <p:nvCxnSpPr>
          <p:cNvPr id="20" name="Straight Arrow Connector 19"/>
          <p:cNvCxnSpPr/>
          <p:nvPr/>
        </p:nvCxnSpPr>
        <p:spPr>
          <a:xfrm rot="16200000" flipH="1">
            <a:off x="4822034" y="3178966"/>
            <a:ext cx="500065" cy="1"/>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286116" y="4357694"/>
            <a:ext cx="4500594" cy="1477328"/>
          </a:xfrm>
          <a:prstGeom prst="rect">
            <a:avLst/>
          </a:prstGeom>
          <a:noFill/>
        </p:spPr>
        <p:txBody>
          <a:bodyPr wrap="square" rtlCol="1">
            <a:spAutoFit/>
          </a:bodyPr>
          <a:lstStyle/>
          <a:p>
            <a:pPr algn="l" rtl="0"/>
            <a:r>
              <a:rPr lang="en-US" u="sng" dirty="0" smtClean="0"/>
              <a:t>M. </a:t>
            </a:r>
            <a:r>
              <a:rPr lang="en-US" u="sng" dirty="0" err="1" smtClean="0"/>
              <a:t>Bouvel</a:t>
            </a:r>
            <a:r>
              <a:rPr lang="en-US" u="sng" dirty="0" smtClean="0"/>
              <a:t>, V. </a:t>
            </a:r>
            <a:r>
              <a:rPr lang="en-US" u="sng" dirty="0" err="1" smtClean="0"/>
              <a:t>Grebinski</a:t>
            </a:r>
            <a:r>
              <a:rPr lang="en-US" u="sng" dirty="0" smtClean="0"/>
              <a:t> and G. </a:t>
            </a:r>
            <a:r>
              <a:rPr lang="en-US" u="sng" dirty="0" err="1" smtClean="0"/>
              <a:t>Kucherov</a:t>
            </a:r>
            <a:r>
              <a:rPr lang="en-US" u="sng" dirty="0" smtClean="0"/>
              <a:t> [WG] </a:t>
            </a:r>
            <a:r>
              <a:rPr lang="en-US" dirty="0" smtClean="0"/>
              <a:t/>
            </a:r>
            <a:br>
              <a:rPr lang="en-US" dirty="0" smtClean="0"/>
            </a:br>
            <a:r>
              <a:rPr lang="en-US" dirty="0" smtClean="0"/>
              <a:t>Survey for known results and various applications for the problem. </a:t>
            </a:r>
          </a:p>
          <a:p>
            <a:pPr algn="l" rtl="0"/>
            <a:r>
              <a:rPr lang="en-US" dirty="0" smtClean="0"/>
              <a:t> </a:t>
            </a:r>
            <a:endParaRPr lang="he-IL" dirty="0"/>
          </a:p>
        </p:txBody>
      </p:sp>
      <p:grpSp>
        <p:nvGrpSpPr>
          <p:cNvPr id="21" name="Group 20"/>
          <p:cNvGrpSpPr/>
          <p:nvPr/>
        </p:nvGrpSpPr>
        <p:grpSpPr>
          <a:xfrm>
            <a:off x="357158" y="3500438"/>
            <a:ext cx="8501122" cy="642942"/>
            <a:chOff x="357158" y="3500438"/>
            <a:chExt cx="8501122" cy="642942"/>
          </a:xfrm>
        </p:grpSpPr>
        <p:cxnSp>
          <p:nvCxnSpPr>
            <p:cNvPr id="22" name="Straight Arrow Connector 21"/>
            <p:cNvCxnSpPr/>
            <p:nvPr/>
          </p:nvCxnSpPr>
          <p:spPr>
            <a:xfrm>
              <a:off x="357158" y="4000504"/>
              <a:ext cx="8501122"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1107257"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928662" y="3500438"/>
              <a:ext cx="642942" cy="369332"/>
            </a:xfrm>
            <a:prstGeom prst="rect">
              <a:avLst/>
            </a:prstGeom>
            <a:noFill/>
          </p:spPr>
          <p:txBody>
            <a:bodyPr wrap="square" rtlCol="1">
              <a:spAutoFit/>
            </a:bodyPr>
            <a:lstStyle/>
            <a:p>
              <a:pPr algn="l" rtl="0"/>
              <a:r>
                <a:rPr lang="en-US" dirty="0" smtClean="0"/>
                <a:t>1997</a:t>
              </a:r>
              <a:endParaRPr lang="he-IL" dirty="0"/>
            </a:p>
          </p:txBody>
        </p:sp>
        <p:cxnSp>
          <p:nvCxnSpPr>
            <p:cNvPr id="28" name="Straight Connector 27"/>
            <p:cNvCxnSpPr/>
            <p:nvPr/>
          </p:nvCxnSpPr>
          <p:spPr>
            <a:xfrm rot="5400000">
              <a:off x="1964513"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785918" y="3500438"/>
              <a:ext cx="642942" cy="369332"/>
            </a:xfrm>
            <a:prstGeom prst="rect">
              <a:avLst/>
            </a:prstGeom>
            <a:noFill/>
          </p:spPr>
          <p:txBody>
            <a:bodyPr wrap="square" rtlCol="1">
              <a:spAutoFit/>
            </a:bodyPr>
            <a:lstStyle/>
            <a:p>
              <a:pPr algn="l" rtl="0"/>
              <a:r>
                <a:rPr lang="en-US" dirty="0" smtClean="0"/>
                <a:t>1998</a:t>
              </a:r>
              <a:endParaRPr lang="he-IL" dirty="0"/>
            </a:p>
          </p:txBody>
        </p:sp>
        <p:cxnSp>
          <p:nvCxnSpPr>
            <p:cNvPr id="32" name="Straight Connector 31"/>
            <p:cNvCxnSpPr/>
            <p:nvPr/>
          </p:nvCxnSpPr>
          <p:spPr>
            <a:xfrm rot="5400000">
              <a:off x="4964909"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786314" y="3500438"/>
              <a:ext cx="714380" cy="369332"/>
            </a:xfrm>
            <a:prstGeom prst="rect">
              <a:avLst/>
            </a:prstGeom>
            <a:noFill/>
          </p:spPr>
          <p:txBody>
            <a:bodyPr wrap="square" rtlCol="1">
              <a:spAutoFit/>
            </a:bodyPr>
            <a:lstStyle/>
            <a:p>
              <a:pPr algn="l" rtl="0"/>
              <a:r>
                <a:rPr lang="en-US" dirty="0" smtClean="0"/>
                <a:t>2005</a:t>
              </a:r>
              <a:endParaRPr lang="he-IL" dirty="0"/>
            </a:p>
          </p:txBody>
        </p:sp>
        <p:cxnSp>
          <p:nvCxnSpPr>
            <p:cNvPr id="34" name="Straight Connector 33"/>
            <p:cNvCxnSpPr/>
            <p:nvPr/>
          </p:nvCxnSpPr>
          <p:spPr>
            <a:xfrm rot="5400000">
              <a:off x="6036479"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857884" y="3500438"/>
              <a:ext cx="714380" cy="369332"/>
            </a:xfrm>
            <a:prstGeom prst="rect">
              <a:avLst/>
            </a:prstGeom>
            <a:noFill/>
          </p:spPr>
          <p:txBody>
            <a:bodyPr wrap="square" rtlCol="1">
              <a:spAutoFit/>
            </a:bodyPr>
            <a:lstStyle/>
            <a:p>
              <a:pPr algn="l" rtl="0"/>
              <a:r>
                <a:rPr lang="en-US" dirty="0" smtClean="0"/>
                <a:t>2007</a:t>
              </a:r>
              <a:endParaRPr lang="he-IL" dirty="0"/>
            </a:p>
          </p:txBody>
        </p:sp>
        <p:cxnSp>
          <p:nvCxnSpPr>
            <p:cNvPr id="36" name="Straight Connector 35"/>
            <p:cNvCxnSpPr/>
            <p:nvPr/>
          </p:nvCxnSpPr>
          <p:spPr>
            <a:xfrm rot="5400000">
              <a:off x="7108049"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6929454" y="3500438"/>
              <a:ext cx="714380" cy="369332"/>
            </a:xfrm>
            <a:prstGeom prst="rect">
              <a:avLst/>
            </a:prstGeom>
            <a:noFill/>
          </p:spPr>
          <p:txBody>
            <a:bodyPr wrap="square" rtlCol="1">
              <a:spAutoFit/>
            </a:bodyPr>
            <a:lstStyle/>
            <a:p>
              <a:pPr algn="l" rtl="0"/>
              <a:r>
                <a:rPr lang="en-US" dirty="0" smtClean="0"/>
                <a:t>2008</a:t>
              </a:r>
              <a:endParaRPr lang="he-IL" dirty="0"/>
            </a:p>
          </p:txBody>
        </p:sp>
      </p:grpSp>
      <p:cxnSp>
        <p:nvCxnSpPr>
          <p:cNvPr id="38" name="Straight Connector 37"/>
          <p:cNvCxnSpPr/>
          <p:nvPr/>
        </p:nvCxnSpPr>
        <p:spPr>
          <a:xfrm rot="5400000">
            <a:off x="4321967"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071934" y="3488296"/>
            <a:ext cx="714380" cy="369332"/>
          </a:xfrm>
          <a:prstGeom prst="rect">
            <a:avLst/>
          </a:prstGeom>
          <a:noFill/>
        </p:spPr>
        <p:txBody>
          <a:bodyPr wrap="square" rtlCol="1">
            <a:spAutoFit/>
          </a:bodyPr>
          <a:lstStyle/>
          <a:p>
            <a:pPr algn="l" rtl="0"/>
            <a:r>
              <a:rPr lang="en-US" dirty="0" smtClean="0"/>
              <a:t>2004</a:t>
            </a:r>
            <a:endParaRPr lang="he-I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Known Results – Brief Survey</a:t>
            </a:r>
            <a:endParaRPr lang="he-IL" dirty="0"/>
          </a:p>
        </p:txBody>
      </p:sp>
      <p:cxnSp>
        <p:nvCxnSpPr>
          <p:cNvPr id="20" name="Straight Arrow Connector 19"/>
          <p:cNvCxnSpPr/>
          <p:nvPr/>
        </p:nvCxnSpPr>
        <p:spPr>
          <a:xfrm rot="16200000" flipH="1">
            <a:off x="5893604" y="3178966"/>
            <a:ext cx="500065" cy="1"/>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786314" y="4357694"/>
            <a:ext cx="3714776" cy="1477328"/>
          </a:xfrm>
          <a:prstGeom prst="rect">
            <a:avLst/>
          </a:prstGeom>
          <a:noFill/>
        </p:spPr>
        <p:txBody>
          <a:bodyPr wrap="square" rtlCol="1">
            <a:spAutoFit/>
          </a:bodyPr>
          <a:lstStyle/>
          <a:p>
            <a:pPr algn="l" rtl="0"/>
            <a:r>
              <a:rPr lang="en-US" u="sng" dirty="0" smtClean="0"/>
              <a:t>L. </a:t>
            </a:r>
            <a:r>
              <a:rPr lang="en-US" u="sng" dirty="0" err="1" smtClean="0"/>
              <a:t>Reyzin</a:t>
            </a:r>
            <a:r>
              <a:rPr lang="en-US" u="sng" dirty="0" smtClean="0"/>
              <a:t> and N. </a:t>
            </a:r>
            <a:r>
              <a:rPr lang="en-US" u="sng" dirty="0" err="1" smtClean="0"/>
              <a:t>Srivastava</a:t>
            </a:r>
            <a:r>
              <a:rPr lang="en-US" u="sng" dirty="0" smtClean="0"/>
              <a:t> [ALT]</a:t>
            </a:r>
            <a:r>
              <a:rPr lang="en-US" dirty="0" smtClean="0"/>
              <a:t/>
            </a:r>
            <a:br>
              <a:rPr lang="en-US" dirty="0" smtClean="0"/>
            </a:br>
            <a:r>
              <a:rPr lang="en-US" dirty="0" smtClean="0"/>
              <a:t>Simple </a:t>
            </a:r>
            <a:r>
              <a:rPr lang="en-US" dirty="0" smtClean="0">
                <a:latin typeface="Times New Roman" pitchFamily="18" charset="0"/>
                <a:cs typeface="Times New Roman" pitchFamily="18" charset="0"/>
              </a:rPr>
              <a:t>O(</a:t>
            </a:r>
            <a:r>
              <a:rPr lang="en-US" i="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 log </a:t>
            </a:r>
            <a:r>
              <a:rPr lang="en-US" i="1"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a:t>
            </a:r>
            <a:r>
              <a:rPr lang="en-US" dirty="0" smtClean="0"/>
              <a:t> adaptive polynomial time algorithm for </a:t>
            </a:r>
            <a:r>
              <a:rPr lang="en-US" dirty="0" err="1" smtClean="0"/>
              <a:t>unweighted</a:t>
            </a:r>
            <a:r>
              <a:rPr lang="en-US" dirty="0" smtClean="0"/>
              <a:t> graphs.</a:t>
            </a:r>
          </a:p>
          <a:p>
            <a:pPr algn="l" rtl="0"/>
            <a:r>
              <a:rPr lang="en-US" dirty="0" smtClean="0"/>
              <a:t> </a:t>
            </a:r>
            <a:endParaRPr lang="he-IL" dirty="0"/>
          </a:p>
        </p:txBody>
      </p:sp>
      <p:grpSp>
        <p:nvGrpSpPr>
          <p:cNvPr id="21" name="Group 20"/>
          <p:cNvGrpSpPr/>
          <p:nvPr/>
        </p:nvGrpSpPr>
        <p:grpSpPr>
          <a:xfrm>
            <a:off x="357158" y="3500438"/>
            <a:ext cx="8501122" cy="642942"/>
            <a:chOff x="357158" y="3500438"/>
            <a:chExt cx="8501122" cy="642942"/>
          </a:xfrm>
        </p:grpSpPr>
        <p:cxnSp>
          <p:nvCxnSpPr>
            <p:cNvPr id="22" name="Straight Arrow Connector 21"/>
            <p:cNvCxnSpPr/>
            <p:nvPr/>
          </p:nvCxnSpPr>
          <p:spPr>
            <a:xfrm>
              <a:off x="357158" y="4000504"/>
              <a:ext cx="8501122"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1107257"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928662" y="3500438"/>
              <a:ext cx="642942" cy="369332"/>
            </a:xfrm>
            <a:prstGeom prst="rect">
              <a:avLst/>
            </a:prstGeom>
            <a:noFill/>
          </p:spPr>
          <p:txBody>
            <a:bodyPr wrap="square" rtlCol="1">
              <a:spAutoFit/>
            </a:bodyPr>
            <a:lstStyle/>
            <a:p>
              <a:pPr algn="l" rtl="0"/>
              <a:r>
                <a:rPr lang="en-US" dirty="0" smtClean="0"/>
                <a:t>1997</a:t>
              </a:r>
              <a:endParaRPr lang="he-IL" dirty="0"/>
            </a:p>
          </p:txBody>
        </p:sp>
        <p:cxnSp>
          <p:nvCxnSpPr>
            <p:cNvPr id="28" name="Straight Connector 27"/>
            <p:cNvCxnSpPr/>
            <p:nvPr/>
          </p:nvCxnSpPr>
          <p:spPr>
            <a:xfrm rot="5400000">
              <a:off x="1964513"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785918" y="3500438"/>
              <a:ext cx="642942" cy="369332"/>
            </a:xfrm>
            <a:prstGeom prst="rect">
              <a:avLst/>
            </a:prstGeom>
            <a:noFill/>
          </p:spPr>
          <p:txBody>
            <a:bodyPr wrap="square" rtlCol="1">
              <a:spAutoFit/>
            </a:bodyPr>
            <a:lstStyle/>
            <a:p>
              <a:pPr algn="l" rtl="0"/>
              <a:r>
                <a:rPr lang="en-US" dirty="0" smtClean="0"/>
                <a:t>1998</a:t>
              </a:r>
              <a:endParaRPr lang="he-IL" dirty="0"/>
            </a:p>
          </p:txBody>
        </p:sp>
        <p:cxnSp>
          <p:nvCxnSpPr>
            <p:cNvPr id="32" name="Straight Connector 31"/>
            <p:cNvCxnSpPr/>
            <p:nvPr/>
          </p:nvCxnSpPr>
          <p:spPr>
            <a:xfrm rot="5400000">
              <a:off x="4964909"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786314" y="3500438"/>
              <a:ext cx="714380" cy="369332"/>
            </a:xfrm>
            <a:prstGeom prst="rect">
              <a:avLst/>
            </a:prstGeom>
            <a:noFill/>
          </p:spPr>
          <p:txBody>
            <a:bodyPr wrap="square" rtlCol="1">
              <a:spAutoFit/>
            </a:bodyPr>
            <a:lstStyle/>
            <a:p>
              <a:pPr algn="l" rtl="0"/>
              <a:r>
                <a:rPr lang="en-US" dirty="0" smtClean="0"/>
                <a:t>2005</a:t>
              </a:r>
              <a:endParaRPr lang="he-IL" dirty="0"/>
            </a:p>
          </p:txBody>
        </p:sp>
        <p:cxnSp>
          <p:nvCxnSpPr>
            <p:cNvPr id="34" name="Straight Connector 33"/>
            <p:cNvCxnSpPr/>
            <p:nvPr/>
          </p:nvCxnSpPr>
          <p:spPr>
            <a:xfrm rot="5400000">
              <a:off x="6036479"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857884" y="3500438"/>
              <a:ext cx="714380" cy="369332"/>
            </a:xfrm>
            <a:prstGeom prst="rect">
              <a:avLst/>
            </a:prstGeom>
            <a:noFill/>
          </p:spPr>
          <p:txBody>
            <a:bodyPr wrap="square" rtlCol="1">
              <a:spAutoFit/>
            </a:bodyPr>
            <a:lstStyle/>
            <a:p>
              <a:pPr algn="l" rtl="0"/>
              <a:r>
                <a:rPr lang="en-US" dirty="0" smtClean="0"/>
                <a:t>2007</a:t>
              </a:r>
              <a:endParaRPr lang="he-IL" dirty="0"/>
            </a:p>
          </p:txBody>
        </p:sp>
        <p:cxnSp>
          <p:nvCxnSpPr>
            <p:cNvPr id="36" name="Straight Connector 35"/>
            <p:cNvCxnSpPr/>
            <p:nvPr/>
          </p:nvCxnSpPr>
          <p:spPr>
            <a:xfrm rot="5400000">
              <a:off x="7108049"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6929454" y="3500438"/>
              <a:ext cx="714380" cy="369332"/>
            </a:xfrm>
            <a:prstGeom prst="rect">
              <a:avLst/>
            </a:prstGeom>
            <a:noFill/>
          </p:spPr>
          <p:txBody>
            <a:bodyPr wrap="square" rtlCol="1">
              <a:spAutoFit/>
            </a:bodyPr>
            <a:lstStyle/>
            <a:p>
              <a:pPr algn="l" rtl="0"/>
              <a:r>
                <a:rPr lang="en-US" dirty="0" smtClean="0"/>
                <a:t>2008</a:t>
              </a:r>
              <a:endParaRPr lang="he-IL" dirty="0"/>
            </a:p>
          </p:txBody>
        </p:sp>
      </p:grpSp>
      <p:cxnSp>
        <p:nvCxnSpPr>
          <p:cNvPr id="38" name="Straight Connector 37"/>
          <p:cNvCxnSpPr/>
          <p:nvPr/>
        </p:nvCxnSpPr>
        <p:spPr>
          <a:xfrm rot="5400000">
            <a:off x="4321967"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071934" y="3488296"/>
            <a:ext cx="714380" cy="369332"/>
          </a:xfrm>
          <a:prstGeom prst="rect">
            <a:avLst/>
          </a:prstGeom>
          <a:noFill/>
        </p:spPr>
        <p:txBody>
          <a:bodyPr wrap="square" rtlCol="1">
            <a:spAutoFit/>
          </a:bodyPr>
          <a:lstStyle/>
          <a:p>
            <a:pPr algn="l" rtl="0"/>
            <a:r>
              <a:rPr lang="en-US" dirty="0" smtClean="0"/>
              <a:t>2004</a:t>
            </a:r>
            <a:endParaRPr lang="he-I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Known Results – Brief Survey</a:t>
            </a:r>
            <a:endParaRPr lang="he-IL" dirty="0"/>
          </a:p>
        </p:txBody>
      </p:sp>
      <p:cxnSp>
        <p:nvCxnSpPr>
          <p:cNvPr id="20" name="Straight Arrow Connector 19"/>
          <p:cNvCxnSpPr/>
          <p:nvPr/>
        </p:nvCxnSpPr>
        <p:spPr>
          <a:xfrm rot="16200000" flipH="1">
            <a:off x="6965174" y="3178966"/>
            <a:ext cx="500065" cy="1"/>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500562" y="4357694"/>
            <a:ext cx="4429156" cy="2585323"/>
          </a:xfrm>
          <a:prstGeom prst="rect">
            <a:avLst/>
          </a:prstGeom>
          <a:noFill/>
        </p:spPr>
        <p:txBody>
          <a:bodyPr wrap="square" rtlCol="1">
            <a:spAutoFit/>
          </a:bodyPr>
          <a:lstStyle/>
          <a:p>
            <a:pPr algn="l" rtl="0"/>
            <a:r>
              <a:rPr lang="en-US" u="sng" dirty="0" smtClean="0"/>
              <a:t>S. </a:t>
            </a:r>
            <a:r>
              <a:rPr lang="en-US" u="sng" dirty="0" err="1" smtClean="0"/>
              <a:t>Choi</a:t>
            </a:r>
            <a:r>
              <a:rPr lang="en-US" u="sng" dirty="0" smtClean="0"/>
              <a:t> and J. H. Kim [STOC]</a:t>
            </a:r>
          </a:p>
          <a:p>
            <a:pPr marL="342900" indent="-342900" algn="l" rtl="0">
              <a:buAutoNum type="arabicPeriod"/>
            </a:pPr>
            <a:r>
              <a:rPr lang="en-US" dirty="0" smtClean="0"/>
              <a:t>Tight upper bound for reconstructing any </a:t>
            </a:r>
            <a:r>
              <a:rPr lang="en-US" dirty="0" err="1" smtClean="0"/>
              <a:t>unweighted</a:t>
            </a:r>
            <a:r>
              <a:rPr lang="en-US" dirty="0" smtClean="0"/>
              <a:t> graph.</a:t>
            </a:r>
          </a:p>
          <a:p>
            <a:pPr marL="342900" indent="-342900" algn="l" rtl="0">
              <a:buAutoNum type="arabicPeriod"/>
            </a:pPr>
            <a:r>
              <a:rPr lang="en-US" dirty="0" smtClean="0"/>
              <a:t>Tight upper bound for weighted graphs with many edges (</a:t>
            </a:r>
            <a:r>
              <a:rPr lang="en-US" i="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 &gt; (log </a:t>
            </a:r>
            <a:r>
              <a:rPr lang="en-US" i="1"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a:t>
            </a:r>
            <a:r>
              <a:rPr lang="en-US" i="1" baseline="30000" dirty="0" smtClean="0">
                <a:latin typeface="Times New Roman" pitchFamily="18" charset="0"/>
                <a:cs typeface="Times New Roman" pitchFamily="18" charset="0"/>
              </a:rPr>
              <a:t>c</a:t>
            </a:r>
            <a:r>
              <a:rPr lang="en-US" dirty="0" smtClean="0"/>
              <a:t>), such that the weights are between </a:t>
            </a:r>
            <a:r>
              <a:rPr lang="en-US" i="1" dirty="0" smtClean="0">
                <a:latin typeface="Times New Roman" pitchFamily="18" charset="0"/>
                <a:cs typeface="Times New Roman" pitchFamily="18" charset="0"/>
              </a:rPr>
              <a:t>n</a:t>
            </a:r>
            <a:r>
              <a:rPr lang="en-US" i="1" baseline="30000" dirty="0" smtClean="0">
                <a:latin typeface="Times New Roman" pitchFamily="18" charset="0"/>
                <a:cs typeface="Times New Roman" pitchFamily="18" charset="0"/>
              </a:rPr>
              <a:t>-a</a:t>
            </a:r>
            <a:r>
              <a:rPr lang="en-US" dirty="0" smtClean="0"/>
              <a:t> and </a:t>
            </a:r>
            <a:r>
              <a:rPr lang="en-US" i="1" dirty="0" err="1" smtClean="0">
                <a:latin typeface="Times New Roman" pitchFamily="18" charset="0"/>
                <a:cs typeface="Times New Roman" pitchFamily="18" charset="0"/>
              </a:rPr>
              <a:t>n</a:t>
            </a:r>
            <a:r>
              <a:rPr lang="en-US" i="1" baseline="30000" dirty="0" err="1" smtClean="0">
                <a:latin typeface="Times New Roman" pitchFamily="18" charset="0"/>
                <a:cs typeface="Times New Roman" pitchFamily="18" charset="0"/>
              </a:rPr>
              <a:t>b</a:t>
            </a:r>
            <a:r>
              <a:rPr lang="en-US" dirty="0" smtClean="0"/>
              <a:t>. </a:t>
            </a:r>
          </a:p>
          <a:p>
            <a:pPr algn="l" rtl="0"/>
            <a:endParaRPr lang="en-US" dirty="0" smtClean="0"/>
          </a:p>
          <a:p>
            <a:pPr algn="l" rtl="0"/>
            <a:endParaRPr lang="en-US" dirty="0" smtClean="0"/>
          </a:p>
          <a:p>
            <a:pPr algn="l" rtl="0"/>
            <a:r>
              <a:rPr lang="en-US" dirty="0" smtClean="0"/>
              <a:t> </a:t>
            </a:r>
            <a:endParaRPr lang="he-IL" dirty="0"/>
          </a:p>
        </p:txBody>
      </p:sp>
      <p:grpSp>
        <p:nvGrpSpPr>
          <p:cNvPr id="21" name="Group 20"/>
          <p:cNvGrpSpPr/>
          <p:nvPr/>
        </p:nvGrpSpPr>
        <p:grpSpPr>
          <a:xfrm>
            <a:off x="357158" y="3500438"/>
            <a:ext cx="8501122" cy="642942"/>
            <a:chOff x="357158" y="3500438"/>
            <a:chExt cx="8501122" cy="642942"/>
          </a:xfrm>
        </p:grpSpPr>
        <p:cxnSp>
          <p:nvCxnSpPr>
            <p:cNvPr id="22" name="Straight Arrow Connector 21"/>
            <p:cNvCxnSpPr/>
            <p:nvPr/>
          </p:nvCxnSpPr>
          <p:spPr>
            <a:xfrm>
              <a:off x="357158" y="4000504"/>
              <a:ext cx="8501122"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1107257"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928662" y="3500438"/>
              <a:ext cx="642942" cy="369332"/>
            </a:xfrm>
            <a:prstGeom prst="rect">
              <a:avLst/>
            </a:prstGeom>
            <a:noFill/>
          </p:spPr>
          <p:txBody>
            <a:bodyPr wrap="square" rtlCol="1">
              <a:spAutoFit/>
            </a:bodyPr>
            <a:lstStyle/>
            <a:p>
              <a:pPr algn="l" rtl="0"/>
              <a:r>
                <a:rPr lang="en-US" dirty="0" smtClean="0"/>
                <a:t>1997</a:t>
              </a:r>
              <a:endParaRPr lang="he-IL" dirty="0"/>
            </a:p>
          </p:txBody>
        </p:sp>
        <p:cxnSp>
          <p:nvCxnSpPr>
            <p:cNvPr id="28" name="Straight Connector 27"/>
            <p:cNvCxnSpPr/>
            <p:nvPr/>
          </p:nvCxnSpPr>
          <p:spPr>
            <a:xfrm rot="5400000">
              <a:off x="1964513"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785918" y="3500438"/>
              <a:ext cx="642942" cy="369332"/>
            </a:xfrm>
            <a:prstGeom prst="rect">
              <a:avLst/>
            </a:prstGeom>
            <a:noFill/>
          </p:spPr>
          <p:txBody>
            <a:bodyPr wrap="square" rtlCol="1">
              <a:spAutoFit/>
            </a:bodyPr>
            <a:lstStyle/>
            <a:p>
              <a:pPr algn="l" rtl="0"/>
              <a:r>
                <a:rPr lang="en-US" dirty="0" smtClean="0"/>
                <a:t>1998</a:t>
              </a:r>
              <a:endParaRPr lang="he-IL" dirty="0"/>
            </a:p>
          </p:txBody>
        </p:sp>
        <p:cxnSp>
          <p:nvCxnSpPr>
            <p:cNvPr id="32" name="Straight Connector 31"/>
            <p:cNvCxnSpPr/>
            <p:nvPr/>
          </p:nvCxnSpPr>
          <p:spPr>
            <a:xfrm rot="5400000">
              <a:off x="4964909"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786314" y="3500438"/>
              <a:ext cx="714380" cy="369332"/>
            </a:xfrm>
            <a:prstGeom prst="rect">
              <a:avLst/>
            </a:prstGeom>
            <a:noFill/>
          </p:spPr>
          <p:txBody>
            <a:bodyPr wrap="square" rtlCol="1">
              <a:spAutoFit/>
            </a:bodyPr>
            <a:lstStyle/>
            <a:p>
              <a:pPr algn="l" rtl="0"/>
              <a:r>
                <a:rPr lang="en-US" dirty="0" smtClean="0"/>
                <a:t>2005</a:t>
              </a:r>
              <a:endParaRPr lang="he-IL" dirty="0"/>
            </a:p>
          </p:txBody>
        </p:sp>
        <p:cxnSp>
          <p:nvCxnSpPr>
            <p:cNvPr id="34" name="Straight Connector 33"/>
            <p:cNvCxnSpPr/>
            <p:nvPr/>
          </p:nvCxnSpPr>
          <p:spPr>
            <a:xfrm rot="5400000">
              <a:off x="6036479"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857884" y="3500438"/>
              <a:ext cx="714380" cy="369332"/>
            </a:xfrm>
            <a:prstGeom prst="rect">
              <a:avLst/>
            </a:prstGeom>
            <a:noFill/>
          </p:spPr>
          <p:txBody>
            <a:bodyPr wrap="square" rtlCol="1">
              <a:spAutoFit/>
            </a:bodyPr>
            <a:lstStyle/>
            <a:p>
              <a:pPr algn="l" rtl="0"/>
              <a:r>
                <a:rPr lang="en-US" dirty="0" smtClean="0"/>
                <a:t>2007</a:t>
              </a:r>
              <a:endParaRPr lang="he-IL" dirty="0"/>
            </a:p>
          </p:txBody>
        </p:sp>
        <p:cxnSp>
          <p:nvCxnSpPr>
            <p:cNvPr id="36" name="Straight Connector 35"/>
            <p:cNvCxnSpPr/>
            <p:nvPr/>
          </p:nvCxnSpPr>
          <p:spPr>
            <a:xfrm rot="5400000">
              <a:off x="7108049"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6929454" y="3500438"/>
              <a:ext cx="714380" cy="369332"/>
            </a:xfrm>
            <a:prstGeom prst="rect">
              <a:avLst/>
            </a:prstGeom>
            <a:noFill/>
          </p:spPr>
          <p:txBody>
            <a:bodyPr wrap="square" rtlCol="1">
              <a:spAutoFit/>
            </a:bodyPr>
            <a:lstStyle/>
            <a:p>
              <a:pPr algn="l" rtl="0"/>
              <a:r>
                <a:rPr lang="en-US" dirty="0" smtClean="0"/>
                <a:t>2008</a:t>
              </a:r>
              <a:endParaRPr lang="he-IL" dirty="0"/>
            </a:p>
          </p:txBody>
        </p:sp>
      </p:grpSp>
      <p:cxnSp>
        <p:nvCxnSpPr>
          <p:cNvPr id="38" name="Straight Connector 37"/>
          <p:cNvCxnSpPr/>
          <p:nvPr/>
        </p:nvCxnSpPr>
        <p:spPr>
          <a:xfrm rot="5400000">
            <a:off x="4321967"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071934" y="3488296"/>
            <a:ext cx="714380" cy="369332"/>
          </a:xfrm>
          <a:prstGeom prst="rect">
            <a:avLst/>
          </a:prstGeom>
          <a:noFill/>
        </p:spPr>
        <p:txBody>
          <a:bodyPr wrap="square" rtlCol="1">
            <a:spAutoFit/>
          </a:bodyPr>
          <a:lstStyle/>
          <a:p>
            <a:pPr algn="l" rtl="0"/>
            <a:r>
              <a:rPr lang="en-US" dirty="0" smtClean="0"/>
              <a:t>2004</a:t>
            </a:r>
            <a:endParaRPr lang="he-I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Result</a:t>
            </a:r>
            <a:endParaRPr lang="he-IL" dirty="0"/>
          </a:p>
        </p:txBody>
      </p:sp>
      <p:sp>
        <p:nvSpPr>
          <p:cNvPr id="3" name="Content Placeholder 2"/>
          <p:cNvSpPr>
            <a:spLocks noGrp="1"/>
          </p:cNvSpPr>
          <p:nvPr>
            <p:ph idx="1"/>
          </p:nvPr>
        </p:nvSpPr>
        <p:spPr/>
        <p:txBody>
          <a:bodyPr/>
          <a:lstStyle/>
          <a:p>
            <a:pPr algn="l" rtl="0"/>
            <a:r>
              <a:rPr lang="en-US" dirty="0" smtClean="0"/>
              <a:t>We close the gap left by S. </a:t>
            </a:r>
            <a:r>
              <a:rPr lang="en-US" dirty="0" err="1" smtClean="0"/>
              <a:t>Chio</a:t>
            </a:r>
            <a:r>
              <a:rPr lang="en-US" dirty="0" smtClean="0"/>
              <a:t> and J. H. Kim:</a:t>
            </a:r>
          </a:p>
          <a:p>
            <a:pPr algn="l" rtl="0"/>
            <a:endParaRPr lang="en-US" dirty="0" smtClean="0"/>
          </a:p>
          <a:p>
            <a:pPr lvl="1" algn="l" rtl="0"/>
            <a:r>
              <a:rPr lang="en-US" dirty="0" smtClean="0"/>
              <a:t>We prove the existence of an optimal non-adaptive algorithm for reconstructing graphs with </a:t>
            </a:r>
            <a:r>
              <a:rPr lang="en-US" b="1" dirty="0" smtClean="0"/>
              <a:t>any number of edges</a:t>
            </a:r>
            <a:r>
              <a:rPr lang="en-US" dirty="0" smtClean="0"/>
              <a:t>, such that the weights on the edges are real numbers between </a:t>
            </a:r>
            <a:r>
              <a:rPr lang="en-US" i="1" dirty="0" smtClean="0">
                <a:latin typeface="Times New Roman" pitchFamily="18" charset="0"/>
                <a:cs typeface="Times New Roman" pitchFamily="18" charset="0"/>
              </a:rPr>
              <a:t>n</a:t>
            </a:r>
            <a:r>
              <a:rPr lang="en-US" i="1" baseline="30000" dirty="0" smtClean="0">
                <a:latin typeface="Times New Roman" pitchFamily="18" charset="0"/>
                <a:cs typeface="Times New Roman" pitchFamily="18" charset="0"/>
              </a:rPr>
              <a:t>-a</a:t>
            </a:r>
            <a:r>
              <a:rPr lang="en-US" dirty="0" smtClean="0"/>
              <a:t> and </a:t>
            </a:r>
            <a:r>
              <a:rPr lang="en-US" i="1" dirty="0" err="1" smtClean="0">
                <a:latin typeface="Times New Roman" pitchFamily="18" charset="0"/>
                <a:cs typeface="Times New Roman" pitchFamily="18" charset="0"/>
              </a:rPr>
              <a:t>n</a:t>
            </a:r>
            <a:r>
              <a:rPr lang="en-US" i="1" baseline="30000" dirty="0" err="1" smtClean="0">
                <a:latin typeface="Times New Roman" pitchFamily="18" charset="0"/>
                <a:cs typeface="Times New Roman" pitchFamily="18" charset="0"/>
              </a:rPr>
              <a:t>b</a:t>
            </a:r>
            <a:r>
              <a:rPr lang="en-US" i="1" baseline="30000" dirty="0" smtClean="0">
                <a:latin typeface="Times New Roman" pitchFamily="18" charset="0"/>
                <a:cs typeface="Times New Roman" pitchFamily="18" charset="0"/>
              </a:rPr>
              <a:t> </a:t>
            </a:r>
            <a:r>
              <a:rPr lang="en-US" dirty="0" smtClean="0"/>
              <a:t>, for any positive constants </a:t>
            </a:r>
            <a:r>
              <a:rPr lang="en-US" i="1" dirty="0" smtClean="0">
                <a:latin typeface="Times New Roman" pitchFamily="18" charset="0"/>
                <a:cs typeface="Times New Roman" pitchFamily="18" charset="0"/>
              </a:rPr>
              <a:t>a</a:t>
            </a:r>
            <a:r>
              <a:rPr lang="en-US" dirty="0" smtClean="0"/>
              <a:t> and </a:t>
            </a:r>
            <a:r>
              <a:rPr lang="en-US" i="1" dirty="0" smtClean="0">
                <a:latin typeface="Times New Roman" pitchFamily="18" charset="0"/>
                <a:cs typeface="Times New Roman" pitchFamily="18" charset="0"/>
              </a:rPr>
              <a:t>b</a:t>
            </a:r>
            <a:r>
              <a:rPr lang="en-US" dirty="0" smtClean="0"/>
              <a:t>. </a:t>
            </a:r>
            <a:endParaRPr lang="he-I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Algebraic View of the Problem </a:t>
            </a:r>
            <a:endParaRPr lang="he-IL" dirty="0"/>
          </a:p>
        </p:txBody>
      </p:sp>
      <p:graphicFrame>
        <p:nvGraphicFramePr>
          <p:cNvPr id="1029" name="Content Placeholder 3"/>
          <p:cNvGraphicFramePr>
            <a:graphicFrameLocks noChangeAspect="1"/>
          </p:cNvGraphicFramePr>
          <p:nvPr/>
        </p:nvGraphicFramePr>
        <p:xfrm>
          <a:off x="6000760" y="5643578"/>
          <a:ext cx="2260600" cy="857250"/>
        </p:xfrm>
        <a:graphic>
          <a:graphicData uri="http://schemas.openxmlformats.org/presentationml/2006/ole">
            <p:oleObj spid="_x0000_s1029" name="משוואה" r:id="rId3" imgW="1206360" imgH="457200" progId="Equation.3">
              <p:embed/>
            </p:oleObj>
          </a:graphicData>
        </a:graphic>
      </p:graphicFrame>
      <p:graphicFrame>
        <p:nvGraphicFramePr>
          <p:cNvPr id="1030" name="Content Placeholder 3"/>
          <p:cNvGraphicFramePr>
            <a:graphicFrameLocks noChangeAspect="1"/>
          </p:cNvGraphicFramePr>
          <p:nvPr/>
        </p:nvGraphicFramePr>
        <p:xfrm>
          <a:off x="3311525" y="5572125"/>
          <a:ext cx="2306638" cy="928688"/>
        </p:xfrm>
        <a:graphic>
          <a:graphicData uri="http://schemas.openxmlformats.org/presentationml/2006/ole">
            <p:oleObj spid="_x0000_s1030" name="משוואה" r:id="rId4" imgW="1041120" imgH="419040" progId="Equation.3">
              <p:embed/>
            </p:oleObj>
          </a:graphicData>
        </a:graphic>
      </p:graphicFrame>
      <p:cxnSp>
        <p:nvCxnSpPr>
          <p:cNvPr id="9" name="Straight Connector 8"/>
          <p:cNvCxnSpPr/>
          <p:nvPr/>
        </p:nvCxnSpPr>
        <p:spPr>
          <a:xfrm rot="5400000">
            <a:off x="3000364" y="3929066"/>
            <a:ext cx="300039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5" name="Group 34"/>
          <p:cNvGrpSpPr/>
          <p:nvPr/>
        </p:nvGrpSpPr>
        <p:grpSpPr>
          <a:xfrm>
            <a:off x="857224" y="2643182"/>
            <a:ext cx="3429024" cy="2357454"/>
            <a:chOff x="857224" y="2643182"/>
            <a:chExt cx="3429024" cy="2357454"/>
          </a:xfrm>
        </p:grpSpPr>
        <p:sp>
          <p:nvSpPr>
            <p:cNvPr id="10" name="Oval 9"/>
            <p:cNvSpPr/>
            <p:nvPr/>
          </p:nvSpPr>
          <p:spPr>
            <a:xfrm>
              <a:off x="1714480" y="264318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Oval 10"/>
            <p:cNvSpPr/>
            <p:nvPr/>
          </p:nvSpPr>
          <p:spPr>
            <a:xfrm>
              <a:off x="1000100" y="328612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Oval 11"/>
            <p:cNvSpPr/>
            <p:nvPr/>
          </p:nvSpPr>
          <p:spPr>
            <a:xfrm>
              <a:off x="2643174" y="285749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Oval 12"/>
            <p:cNvSpPr/>
            <p:nvPr/>
          </p:nvSpPr>
          <p:spPr>
            <a:xfrm>
              <a:off x="1714480" y="414338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Oval 13"/>
            <p:cNvSpPr/>
            <p:nvPr/>
          </p:nvSpPr>
          <p:spPr>
            <a:xfrm>
              <a:off x="2000232" y="342900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Oval 14"/>
            <p:cNvSpPr/>
            <p:nvPr/>
          </p:nvSpPr>
          <p:spPr>
            <a:xfrm>
              <a:off x="3143240" y="364331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Oval 15"/>
            <p:cNvSpPr/>
            <p:nvPr/>
          </p:nvSpPr>
          <p:spPr>
            <a:xfrm>
              <a:off x="2571736" y="421481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Oval 16"/>
            <p:cNvSpPr/>
            <p:nvPr/>
          </p:nvSpPr>
          <p:spPr>
            <a:xfrm>
              <a:off x="857224" y="442913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Oval 17"/>
            <p:cNvSpPr/>
            <p:nvPr/>
          </p:nvSpPr>
          <p:spPr>
            <a:xfrm>
              <a:off x="3571868" y="292893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Oval 18"/>
            <p:cNvSpPr/>
            <p:nvPr/>
          </p:nvSpPr>
          <p:spPr>
            <a:xfrm>
              <a:off x="2000232" y="485776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Oval 19"/>
            <p:cNvSpPr/>
            <p:nvPr/>
          </p:nvSpPr>
          <p:spPr>
            <a:xfrm>
              <a:off x="3357554" y="457200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1" name="Oval 20"/>
            <p:cNvSpPr/>
            <p:nvPr/>
          </p:nvSpPr>
          <p:spPr>
            <a:xfrm>
              <a:off x="4143372" y="385762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25" name="Straight Connector 24"/>
            <p:cNvCxnSpPr>
              <a:stCxn id="14" idx="6"/>
              <a:endCxn id="15" idx="2"/>
            </p:cNvCxnSpPr>
            <p:nvPr/>
          </p:nvCxnSpPr>
          <p:spPr>
            <a:xfrm>
              <a:off x="2143108" y="3500438"/>
              <a:ext cx="1000132"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1" idx="4"/>
              <a:endCxn id="13" idx="1"/>
            </p:cNvCxnSpPr>
            <p:nvPr/>
          </p:nvCxnSpPr>
          <p:spPr>
            <a:xfrm rot="16200000" flipH="1">
              <a:off x="1035819" y="3464719"/>
              <a:ext cx="735304" cy="6638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7" idx="6"/>
              <a:endCxn id="19" idx="2"/>
            </p:cNvCxnSpPr>
            <p:nvPr/>
          </p:nvCxnSpPr>
          <p:spPr>
            <a:xfrm>
              <a:off x="1000100" y="4500570"/>
              <a:ext cx="1000132" cy="4286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5" idx="7"/>
              <a:endCxn id="18" idx="3"/>
            </p:cNvCxnSpPr>
            <p:nvPr/>
          </p:nvCxnSpPr>
          <p:spPr>
            <a:xfrm rot="5400000" flipH="1" flipV="1">
              <a:off x="3122316" y="3193762"/>
              <a:ext cx="613352" cy="327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5" idx="4"/>
              <a:endCxn id="20" idx="0"/>
            </p:cNvCxnSpPr>
            <p:nvPr/>
          </p:nvCxnSpPr>
          <p:spPr>
            <a:xfrm rot="16200000" flipH="1">
              <a:off x="2928926" y="4071942"/>
              <a:ext cx="785818"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4" idx="1"/>
              <a:endCxn id="10" idx="4"/>
            </p:cNvCxnSpPr>
            <p:nvPr/>
          </p:nvCxnSpPr>
          <p:spPr>
            <a:xfrm rot="16200000" flipV="1">
              <a:off x="1571604" y="3000372"/>
              <a:ext cx="663866" cy="23523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4" idx="7"/>
              <a:endCxn id="18" idx="2"/>
            </p:cNvCxnSpPr>
            <p:nvPr/>
          </p:nvCxnSpPr>
          <p:spPr>
            <a:xfrm rot="5400000" flipH="1" flipV="1">
              <a:off x="2622250" y="2500306"/>
              <a:ext cx="449552" cy="144968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3" idx="1"/>
              <a:endCxn id="16" idx="2"/>
            </p:cNvCxnSpPr>
            <p:nvPr/>
          </p:nvCxnSpPr>
          <p:spPr>
            <a:xfrm rot="16200000" flipH="1">
              <a:off x="2092594" y="3807114"/>
              <a:ext cx="121952" cy="8363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4" idx="3"/>
              <a:endCxn id="13" idx="7"/>
            </p:cNvCxnSpPr>
            <p:nvPr/>
          </p:nvCxnSpPr>
          <p:spPr>
            <a:xfrm rot="5400000">
              <a:off x="1622118" y="3765266"/>
              <a:ext cx="613352" cy="1847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12" idx="4"/>
              <a:endCxn id="15" idx="1"/>
            </p:cNvCxnSpPr>
            <p:nvPr/>
          </p:nvCxnSpPr>
          <p:spPr>
            <a:xfrm rot="16200000" flipH="1">
              <a:off x="2607455" y="3107529"/>
              <a:ext cx="663866" cy="449552"/>
            </a:xfrm>
            <a:prstGeom prst="line">
              <a:avLst/>
            </a:prstGeom>
          </p:spPr>
          <p:style>
            <a:lnRef idx="1">
              <a:schemeClr val="accent1"/>
            </a:lnRef>
            <a:fillRef idx="0">
              <a:schemeClr val="accent1"/>
            </a:fillRef>
            <a:effectRef idx="0">
              <a:schemeClr val="accent1"/>
            </a:effectRef>
            <a:fontRef idx="minor">
              <a:schemeClr val="tx1"/>
            </a:fontRef>
          </p:style>
        </p:cxnSp>
      </p:grpSp>
      <p:graphicFrame>
        <p:nvGraphicFramePr>
          <p:cNvPr id="36" name="Object 35"/>
          <p:cNvGraphicFramePr>
            <a:graphicFrameLocks noChangeAspect="1"/>
          </p:cNvGraphicFramePr>
          <p:nvPr/>
        </p:nvGraphicFramePr>
        <p:xfrm>
          <a:off x="1785918" y="4857760"/>
          <a:ext cx="249237" cy="327025"/>
        </p:xfrm>
        <a:graphic>
          <a:graphicData uri="http://schemas.openxmlformats.org/presentationml/2006/ole">
            <p:oleObj spid="_x0000_s1031" name="משוואה" r:id="rId5" imgW="164880" imgH="215640" progId="Equation.3">
              <p:embed/>
            </p:oleObj>
          </a:graphicData>
        </a:graphic>
      </p:graphicFrame>
      <p:graphicFrame>
        <p:nvGraphicFramePr>
          <p:cNvPr id="1032" name="Object 8"/>
          <p:cNvGraphicFramePr>
            <a:graphicFrameLocks noChangeAspect="1"/>
          </p:cNvGraphicFramePr>
          <p:nvPr/>
        </p:nvGraphicFramePr>
        <p:xfrm>
          <a:off x="642910" y="4286256"/>
          <a:ext cx="211138" cy="327025"/>
        </p:xfrm>
        <a:graphic>
          <a:graphicData uri="http://schemas.openxmlformats.org/presentationml/2006/ole">
            <p:oleObj spid="_x0000_s1032" name="משוואה" r:id="rId6" imgW="139680" imgH="215640" progId="Equation.3">
              <p:embed/>
            </p:oleObj>
          </a:graphicData>
        </a:graphic>
      </p:graphicFrame>
      <p:graphicFrame>
        <p:nvGraphicFramePr>
          <p:cNvPr id="1033" name="Object 9"/>
          <p:cNvGraphicFramePr>
            <a:graphicFrameLocks noChangeAspect="1"/>
          </p:cNvGraphicFramePr>
          <p:nvPr/>
        </p:nvGraphicFramePr>
        <p:xfrm>
          <a:off x="1627169" y="3786190"/>
          <a:ext cx="230187" cy="346075"/>
        </p:xfrm>
        <a:graphic>
          <a:graphicData uri="http://schemas.openxmlformats.org/presentationml/2006/ole">
            <p:oleObj spid="_x0000_s1033" name="משוואה" r:id="rId7" imgW="152280" imgH="228600" progId="Equation.3">
              <p:embed/>
            </p:oleObj>
          </a:graphicData>
        </a:graphic>
      </p:graphicFrame>
      <p:graphicFrame>
        <p:nvGraphicFramePr>
          <p:cNvPr id="1034" name="Object 10"/>
          <p:cNvGraphicFramePr>
            <a:graphicFrameLocks noChangeAspect="1"/>
          </p:cNvGraphicFramePr>
          <p:nvPr/>
        </p:nvGraphicFramePr>
        <p:xfrm>
          <a:off x="2441935" y="3889735"/>
          <a:ext cx="250825" cy="327025"/>
        </p:xfrm>
        <a:graphic>
          <a:graphicData uri="http://schemas.openxmlformats.org/presentationml/2006/ole">
            <p:oleObj spid="_x0000_s1034" name="משוואה" r:id="rId8" imgW="164880" imgH="215640" progId="Equation.3">
              <p:embed/>
            </p:oleObj>
          </a:graphicData>
        </a:graphic>
      </p:graphicFrame>
      <p:graphicFrame>
        <p:nvGraphicFramePr>
          <p:cNvPr id="1035" name="Object 11"/>
          <p:cNvGraphicFramePr>
            <a:graphicFrameLocks noChangeAspect="1"/>
          </p:cNvGraphicFramePr>
          <p:nvPr/>
        </p:nvGraphicFramePr>
        <p:xfrm>
          <a:off x="776288" y="2919413"/>
          <a:ext cx="230187" cy="346075"/>
        </p:xfrm>
        <a:graphic>
          <a:graphicData uri="http://schemas.openxmlformats.org/presentationml/2006/ole">
            <p:oleObj spid="_x0000_s1035" name="משוואה" r:id="rId9" imgW="152280" imgH="228600" progId="Equation.3">
              <p:embed/>
            </p:oleObj>
          </a:graphicData>
        </a:graphic>
      </p:graphicFrame>
      <p:graphicFrame>
        <p:nvGraphicFramePr>
          <p:cNvPr id="1036" name="Object 12"/>
          <p:cNvGraphicFramePr>
            <a:graphicFrameLocks noChangeAspect="1"/>
          </p:cNvGraphicFramePr>
          <p:nvPr/>
        </p:nvGraphicFramePr>
        <p:xfrm>
          <a:off x="2062163" y="3071813"/>
          <a:ext cx="249237" cy="346075"/>
        </p:xfrm>
        <a:graphic>
          <a:graphicData uri="http://schemas.openxmlformats.org/presentationml/2006/ole">
            <p:oleObj spid="_x0000_s1036" name="משוואה" r:id="rId10" imgW="164880" imgH="228600" progId="Equation.3">
              <p:embed/>
            </p:oleObj>
          </a:graphicData>
        </a:graphic>
      </p:graphicFrame>
      <p:graphicFrame>
        <p:nvGraphicFramePr>
          <p:cNvPr id="1037" name="Object 13"/>
          <p:cNvGraphicFramePr>
            <a:graphicFrameLocks noChangeAspect="1"/>
          </p:cNvGraphicFramePr>
          <p:nvPr/>
        </p:nvGraphicFramePr>
        <p:xfrm>
          <a:off x="3348038" y="3500438"/>
          <a:ext cx="249237" cy="346075"/>
        </p:xfrm>
        <a:graphic>
          <a:graphicData uri="http://schemas.openxmlformats.org/presentationml/2006/ole">
            <p:oleObj spid="_x0000_s1037" name="משוואה" r:id="rId11" imgW="164880" imgH="228600" progId="Equation.3">
              <p:embed/>
            </p:oleObj>
          </a:graphicData>
        </a:graphic>
      </p:graphicFrame>
      <p:graphicFrame>
        <p:nvGraphicFramePr>
          <p:cNvPr id="1038" name="Object 14"/>
          <p:cNvGraphicFramePr>
            <a:graphicFrameLocks noChangeAspect="1"/>
          </p:cNvGraphicFramePr>
          <p:nvPr/>
        </p:nvGraphicFramePr>
        <p:xfrm>
          <a:off x="3571868" y="4500570"/>
          <a:ext cx="230187" cy="346075"/>
        </p:xfrm>
        <a:graphic>
          <a:graphicData uri="http://schemas.openxmlformats.org/presentationml/2006/ole">
            <p:oleObj spid="_x0000_s1038" name="משוואה" r:id="rId12" imgW="152280" imgH="228600" progId="Equation.3">
              <p:embed/>
            </p:oleObj>
          </a:graphicData>
        </a:graphic>
      </p:graphicFrame>
      <p:graphicFrame>
        <p:nvGraphicFramePr>
          <p:cNvPr id="1039" name="Object 15"/>
          <p:cNvGraphicFramePr>
            <a:graphicFrameLocks noChangeAspect="1"/>
          </p:cNvGraphicFramePr>
          <p:nvPr/>
        </p:nvGraphicFramePr>
        <p:xfrm>
          <a:off x="1643042" y="2285992"/>
          <a:ext cx="230187" cy="346075"/>
        </p:xfrm>
        <a:graphic>
          <a:graphicData uri="http://schemas.openxmlformats.org/presentationml/2006/ole">
            <p:oleObj spid="_x0000_s1039" name="משוואה" r:id="rId13" imgW="152280" imgH="228600" progId="Equation.3">
              <p:embed/>
            </p:oleObj>
          </a:graphicData>
        </a:graphic>
      </p:graphicFrame>
      <p:graphicFrame>
        <p:nvGraphicFramePr>
          <p:cNvPr id="1040" name="Object 16"/>
          <p:cNvGraphicFramePr>
            <a:graphicFrameLocks noChangeAspect="1"/>
          </p:cNvGraphicFramePr>
          <p:nvPr/>
        </p:nvGraphicFramePr>
        <p:xfrm>
          <a:off x="2614613" y="2571750"/>
          <a:ext cx="288925" cy="346075"/>
        </p:xfrm>
        <a:graphic>
          <a:graphicData uri="http://schemas.openxmlformats.org/presentationml/2006/ole">
            <p:oleObj spid="_x0000_s1040" name="משוואה" r:id="rId14" imgW="190440" imgH="228600" progId="Equation.3">
              <p:embed/>
            </p:oleObj>
          </a:graphicData>
        </a:graphic>
      </p:graphicFrame>
      <p:graphicFrame>
        <p:nvGraphicFramePr>
          <p:cNvPr id="1041" name="Object 17"/>
          <p:cNvGraphicFramePr>
            <a:graphicFrameLocks noChangeAspect="1"/>
          </p:cNvGraphicFramePr>
          <p:nvPr/>
        </p:nvGraphicFramePr>
        <p:xfrm>
          <a:off x="3714750" y="2724150"/>
          <a:ext cx="288925" cy="327025"/>
        </p:xfrm>
        <a:graphic>
          <a:graphicData uri="http://schemas.openxmlformats.org/presentationml/2006/ole">
            <p:oleObj spid="_x0000_s1041" name="משוואה" r:id="rId15" imgW="190440" imgH="215640" progId="Equation.3">
              <p:embed/>
            </p:oleObj>
          </a:graphicData>
        </a:graphic>
      </p:graphicFrame>
      <p:graphicFrame>
        <p:nvGraphicFramePr>
          <p:cNvPr id="1042" name="Object 18"/>
          <p:cNvGraphicFramePr>
            <a:graphicFrameLocks noChangeAspect="1"/>
          </p:cNvGraphicFramePr>
          <p:nvPr/>
        </p:nvGraphicFramePr>
        <p:xfrm>
          <a:off x="3929063" y="3509963"/>
          <a:ext cx="288925" cy="325437"/>
        </p:xfrm>
        <a:graphic>
          <a:graphicData uri="http://schemas.openxmlformats.org/presentationml/2006/ole">
            <p:oleObj spid="_x0000_s1042" name="משוואה" r:id="rId16" imgW="190440" imgH="215640" progId="Equation.3">
              <p:embed/>
            </p:oleObj>
          </a:graphicData>
        </a:graphic>
      </p:graphicFrame>
      <p:graphicFrame>
        <p:nvGraphicFramePr>
          <p:cNvPr id="48" name="Table 47"/>
          <p:cNvGraphicFramePr>
            <a:graphicFrameLocks noGrp="1"/>
          </p:cNvGraphicFramePr>
          <p:nvPr/>
        </p:nvGraphicFramePr>
        <p:xfrm>
          <a:off x="5786446" y="2714620"/>
          <a:ext cx="2714640" cy="2571768"/>
        </p:xfrm>
        <a:graphic>
          <a:graphicData uri="http://schemas.openxmlformats.org/drawingml/2006/table">
            <a:tbl>
              <a:tblPr rtl="1" firstRow="1" bandRow="1">
                <a:tableStyleId>{5C22544A-7EE6-4342-B048-85BDC9FD1C3A}</a:tableStyleId>
              </a:tblPr>
              <a:tblGrid>
                <a:gridCol w="452440"/>
                <a:gridCol w="452440"/>
                <a:gridCol w="452440"/>
                <a:gridCol w="452440"/>
                <a:gridCol w="452440"/>
                <a:gridCol w="452440"/>
              </a:tblGrid>
              <a:tr h="428628">
                <a:tc>
                  <a:txBody>
                    <a:bodyPr/>
                    <a:lstStyle/>
                    <a:p>
                      <a:pPr algn="l" rtl="0"/>
                      <a:r>
                        <a:rPr lang="en-US" b="0" dirty="0" smtClean="0">
                          <a:ln>
                            <a:noFill/>
                          </a:ln>
                          <a:solidFill>
                            <a:schemeClr val="tx1"/>
                          </a:solidFill>
                          <a:latin typeface="Times New Roman" pitchFamily="18" charset="0"/>
                          <a:cs typeface="Times New Roman" pitchFamily="18" charset="0"/>
                        </a:rPr>
                        <a:t>0</a:t>
                      </a:r>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r>
                        <a:rPr lang="en-US" b="0" dirty="0" smtClean="0">
                          <a:ln>
                            <a:noFill/>
                          </a:ln>
                          <a:solidFill>
                            <a:schemeClr val="tx1"/>
                          </a:solidFill>
                          <a:latin typeface="Times New Roman" pitchFamily="18" charset="0"/>
                          <a:cs typeface="Times New Roman" pitchFamily="18" charset="0"/>
                        </a:rPr>
                        <a:t>…</a:t>
                      </a:r>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r>
                        <a:rPr lang="en-US" b="0" dirty="0" smtClean="0">
                          <a:ln>
                            <a:noFill/>
                          </a:ln>
                          <a:solidFill>
                            <a:schemeClr val="tx1"/>
                          </a:solidFill>
                          <a:latin typeface="Times New Roman" pitchFamily="18" charset="0"/>
                          <a:cs typeface="Times New Roman" pitchFamily="18" charset="0"/>
                        </a:rPr>
                        <a:t>0</a:t>
                      </a:r>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r>
                        <a:rPr lang="en-US" b="0" dirty="0" smtClean="0">
                          <a:ln>
                            <a:noFill/>
                          </a:ln>
                          <a:solidFill>
                            <a:schemeClr val="tx1"/>
                          </a:solidFill>
                          <a:latin typeface="Times New Roman" pitchFamily="18" charset="0"/>
                          <a:cs typeface="Times New Roman" pitchFamily="18" charset="0"/>
                        </a:rPr>
                        <a:t>0</a:t>
                      </a:r>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r>
                        <a:rPr lang="en-US" b="0" i="1" dirty="0" smtClean="0">
                          <a:ln>
                            <a:noFill/>
                          </a:ln>
                          <a:solidFill>
                            <a:schemeClr val="tx1"/>
                          </a:solidFill>
                          <a:latin typeface="Times New Roman" pitchFamily="18" charset="0"/>
                          <a:cs typeface="Times New Roman" pitchFamily="18" charset="0"/>
                        </a:rPr>
                        <a:t>w</a:t>
                      </a:r>
                      <a:r>
                        <a:rPr lang="en-US" b="0" baseline="-25000" dirty="0" smtClean="0">
                          <a:ln>
                            <a:noFill/>
                          </a:ln>
                          <a:solidFill>
                            <a:schemeClr val="tx1"/>
                          </a:solidFill>
                          <a:latin typeface="Times New Roman" pitchFamily="18" charset="0"/>
                          <a:cs typeface="Times New Roman" pitchFamily="18" charset="0"/>
                        </a:rPr>
                        <a:t>1</a:t>
                      </a:r>
                      <a:endParaRPr lang="he-IL" b="0" baseline="-2500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r>
                        <a:rPr lang="en-US" b="0" dirty="0" smtClean="0">
                          <a:ln>
                            <a:noFill/>
                          </a:ln>
                          <a:solidFill>
                            <a:schemeClr val="tx1"/>
                          </a:solidFill>
                          <a:latin typeface="Times New Roman" pitchFamily="18" charset="0"/>
                          <a:cs typeface="Times New Roman" pitchFamily="18" charset="0"/>
                        </a:rPr>
                        <a:t>0</a:t>
                      </a:r>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8628">
                <a:tc>
                  <a:txBody>
                    <a:bodyPr/>
                    <a:lstStyle/>
                    <a:p>
                      <a:pPr algn="l" rtl="0"/>
                      <a:r>
                        <a:rPr lang="en-US" b="0" dirty="0" smtClean="0">
                          <a:ln>
                            <a:noFill/>
                          </a:ln>
                          <a:solidFill>
                            <a:schemeClr val="tx1"/>
                          </a:solidFill>
                          <a:latin typeface="Times New Roman" pitchFamily="18" charset="0"/>
                          <a:cs typeface="Times New Roman" pitchFamily="18" charset="0"/>
                        </a:rPr>
                        <a:t>0</a:t>
                      </a:r>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r>
                        <a:rPr lang="en-US" b="0" dirty="0" smtClean="0">
                          <a:ln>
                            <a:noFill/>
                          </a:ln>
                          <a:solidFill>
                            <a:schemeClr val="tx1"/>
                          </a:solidFill>
                          <a:latin typeface="Times New Roman" pitchFamily="18" charset="0"/>
                          <a:cs typeface="Times New Roman" pitchFamily="18" charset="0"/>
                        </a:rPr>
                        <a:t>…</a:t>
                      </a:r>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r>
                        <a:rPr lang="en-US" b="0" dirty="0" smtClean="0">
                          <a:ln>
                            <a:noFill/>
                          </a:ln>
                          <a:solidFill>
                            <a:schemeClr val="tx1"/>
                          </a:solidFill>
                          <a:latin typeface="Times New Roman" pitchFamily="18" charset="0"/>
                          <a:cs typeface="Times New Roman" pitchFamily="18" charset="0"/>
                        </a:rPr>
                        <a:t>0</a:t>
                      </a:r>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r>
                        <a:rPr lang="en-US" b="0" dirty="0" smtClean="0">
                          <a:ln>
                            <a:noFill/>
                          </a:ln>
                          <a:solidFill>
                            <a:schemeClr val="tx1"/>
                          </a:solidFill>
                          <a:latin typeface="Times New Roman" pitchFamily="18" charset="0"/>
                          <a:cs typeface="Times New Roman" pitchFamily="18" charset="0"/>
                        </a:rPr>
                        <a:t>0</a:t>
                      </a:r>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r>
                        <a:rPr lang="en-US" b="0" dirty="0" smtClean="0">
                          <a:ln>
                            <a:noFill/>
                          </a:ln>
                          <a:solidFill>
                            <a:schemeClr val="tx1"/>
                          </a:solidFill>
                          <a:latin typeface="Times New Roman" pitchFamily="18" charset="0"/>
                          <a:cs typeface="Times New Roman" pitchFamily="18" charset="0"/>
                        </a:rPr>
                        <a:t>0</a:t>
                      </a:r>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r>
                        <a:rPr lang="en-US" b="0" i="1" dirty="0" smtClean="0">
                          <a:ln>
                            <a:noFill/>
                          </a:ln>
                          <a:solidFill>
                            <a:schemeClr val="tx1"/>
                          </a:solidFill>
                          <a:latin typeface="Times New Roman" pitchFamily="18" charset="0"/>
                          <a:cs typeface="Times New Roman" pitchFamily="18" charset="0"/>
                        </a:rPr>
                        <a:t>w</a:t>
                      </a:r>
                      <a:r>
                        <a:rPr lang="en-US" b="0" baseline="-25000" dirty="0" smtClean="0">
                          <a:ln>
                            <a:noFill/>
                          </a:ln>
                          <a:solidFill>
                            <a:schemeClr val="tx1"/>
                          </a:solidFill>
                          <a:latin typeface="Times New Roman" pitchFamily="18" charset="0"/>
                          <a:cs typeface="Times New Roman" pitchFamily="18" charset="0"/>
                        </a:rPr>
                        <a:t>1</a:t>
                      </a:r>
                      <a:endParaRPr lang="he-IL" b="0" baseline="-2500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8628">
                <a:tc>
                  <a:txBody>
                    <a:bodyPr/>
                    <a:lstStyle/>
                    <a:p>
                      <a:pPr algn="l" rtl="0"/>
                      <a:r>
                        <a:rPr lang="en-US" b="0" dirty="0" smtClean="0">
                          <a:ln>
                            <a:noFill/>
                          </a:ln>
                          <a:solidFill>
                            <a:schemeClr val="tx1"/>
                          </a:solidFill>
                          <a:latin typeface="Times New Roman" pitchFamily="18" charset="0"/>
                          <a:cs typeface="Times New Roman" pitchFamily="18" charset="0"/>
                        </a:rPr>
                        <a:t>0</a:t>
                      </a:r>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r>
                        <a:rPr lang="en-US" b="0" dirty="0" smtClean="0">
                          <a:ln>
                            <a:noFill/>
                          </a:ln>
                          <a:solidFill>
                            <a:schemeClr val="tx1"/>
                          </a:solidFill>
                          <a:latin typeface="Times New Roman" pitchFamily="18" charset="0"/>
                          <a:cs typeface="Times New Roman" pitchFamily="18" charset="0"/>
                        </a:rPr>
                        <a:t>…</a:t>
                      </a:r>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r>
                        <a:rPr lang="en-US" b="0" i="1" dirty="0" smtClean="0">
                          <a:ln>
                            <a:noFill/>
                          </a:ln>
                          <a:solidFill>
                            <a:schemeClr val="tx1"/>
                          </a:solidFill>
                          <a:latin typeface="Times New Roman" pitchFamily="18" charset="0"/>
                          <a:cs typeface="Times New Roman" pitchFamily="18" charset="0"/>
                        </a:rPr>
                        <a:t>w</a:t>
                      </a:r>
                      <a:r>
                        <a:rPr lang="en-US" b="0" baseline="-25000" dirty="0" smtClean="0">
                          <a:ln>
                            <a:noFill/>
                          </a:ln>
                          <a:solidFill>
                            <a:schemeClr val="tx1"/>
                          </a:solidFill>
                          <a:latin typeface="Times New Roman" pitchFamily="18" charset="0"/>
                          <a:cs typeface="Times New Roman" pitchFamily="18" charset="0"/>
                        </a:rPr>
                        <a:t>2</a:t>
                      </a:r>
                      <a:endParaRPr lang="he-IL" b="0" baseline="-2500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r>
                        <a:rPr lang="en-US" b="0" dirty="0" smtClean="0">
                          <a:ln>
                            <a:noFill/>
                          </a:ln>
                          <a:solidFill>
                            <a:schemeClr val="tx1"/>
                          </a:solidFill>
                          <a:latin typeface="Times New Roman" pitchFamily="18" charset="0"/>
                          <a:cs typeface="Times New Roman" pitchFamily="18" charset="0"/>
                        </a:rPr>
                        <a:t>0</a:t>
                      </a:r>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r>
                        <a:rPr lang="en-US" b="0" dirty="0" smtClean="0">
                          <a:ln>
                            <a:noFill/>
                          </a:ln>
                          <a:solidFill>
                            <a:schemeClr val="tx1"/>
                          </a:solidFill>
                          <a:latin typeface="Times New Roman" pitchFamily="18" charset="0"/>
                          <a:cs typeface="Times New Roman" pitchFamily="18" charset="0"/>
                        </a:rPr>
                        <a:t>0</a:t>
                      </a:r>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r>
                        <a:rPr lang="en-US" b="0" dirty="0" smtClean="0">
                          <a:ln>
                            <a:noFill/>
                          </a:ln>
                          <a:solidFill>
                            <a:schemeClr val="tx1"/>
                          </a:solidFill>
                          <a:latin typeface="Times New Roman" pitchFamily="18" charset="0"/>
                          <a:cs typeface="Times New Roman" pitchFamily="18" charset="0"/>
                        </a:rPr>
                        <a:t>0</a:t>
                      </a:r>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8628">
                <a:tc>
                  <a:txBody>
                    <a:bodyPr/>
                    <a:lstStyle/>
                    <a:p>
                      <a:pPr algn="l" rtl="0"/>
                      <a:r>
                        <a:rPr lang="en-US" b="0" dirty="0" smtClean="0">
                          <a:ln>
                            <a:noFill/>
                          </a:ln>
                          <a:solidFill>
                            <a:schemeClr val="tx1"/>
                          </a:solidFill>
                          <a:latin typeface="Times New Roman" pitchFamily="18" charset="0"/>
                          <a:cs typeface="Times New Roman" pitchFamily="18" charset="0"/>
                        </a:rPr>
                        <a:t>0</a:t>
                      </a:r>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r>
                        <a:rPr lang="en-US" b="0" dirty="0" smtClean="0">
                          <a:ln>
                            <a:noFill/>
                          </a:ln>
                          <a:solidFill>
                            <a:schemeClr val="tx1"/>
                          </a:solidFill>
                          <a:latin typeface="Times New Roman" pitchFamily="18" charset="0"/>
                          <a:cs typeface="Times New Roman" pitchFamily="18" charset="0"/>
                        </a:rPr>
                        <a:t>…</a:t>
                      </a:r>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r>
                        <a:rPr lang="en-US" b="0" dirty="0" smtClean="0">
                          <a:ln>
                            <a:noFill/>
                          </a:ln>
                          <a:solidFill>
                            <a:schemeClr val="tx1"/>
                          </a:solidFill>
                          <a:latin typeface="Times New Roman" pitchFamily="18" charset="0"/>
                          <a:cs typeface="Times New Roman" pitchFamily="18" charset="0"/>
                        </a:rPr>
                        <a:t>0</a:t>
                      </a:r>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r>
                        <a:rPr lang="en-US" b="0" i="1" dirty="0" smtClean="0">
                          <a:ln>
                            <a:noFill/>
                          </a:ln>
                          <a:solidFill>
                            <a:schemeClr val="tx1"/>
                          </a:solidFill>
                          <a:latin typeface="Times New Roman" pitchFamily="18" charset="0"/>
                          <a:cs typeface="Times New Roman" pitchFamily="18" charset="0"/>
                        </a:rPr>
                        <a:t>w</a:t>
                      </a:r>
                      <a:r>
                        <a:rPr lang="en-US" b="0" baseline="-25000" dirty="0" smtClean="0">
                          <a:ln>
                            <a:noFill/>
                          </a:ln>
                          <a:solidFill>
                            <a:schemeClr val="tx1"/>
                          </a:solidFill>
                          <a:latin typeface="Times New Roman" pitchFamily="18" charset="0"/>
                          <a:cs typeface="Times New Roman" pitchFamily="18" charset="0"/>
                        </a:rPr>
                        <a:t>2</a:t>
                      </a:r>
                      <a:endParaRPr lang="he-IL" b="0" baseline="-2500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r>
                        <a:rPr lang="en-US" b="0" dirty="0" smtClean="0">
                          <a:ln>
                            <a:noFill/>
                          </a:ln>
                          <a:solidFill>
                            <a:schemeClr val="tx1"/>
                          </a:solidFill>
                          <a:latin typeface="Times New Roman" pitchFamily="18" charset="0"/>
                          <a:cs typeface="Times New Roman" pitchFamily="18" charset="0"/>
                        </a:rPr>
                        <a:t>0</a:t>
                      </a:r>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r>
                        <a:rPr lang="en-US" b="0" dirty="0" smtClean="0">
                          <a:ln>
                            <a:noFill/>
                          </a:ln>
                          <a:solidFill>
                            <a:schemeClr val="tx1"/>
                          </a:solidFill>
                          <a:latin typeface="Times New Roman" pitchFamily="18" charset="0"/>
                          <a:cs typeface="Times New Roman" pitchFamily="18" charset="0"/>
                        </a:rPr>
                        <a:t>0</a:t>
                      </a:r>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8628">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8628">
                <a:tc>
                  <a:txBody>
                    <a:bodyPr/>
                    <a:lstStyle/>
                    <a:p>
                      <a:pPr algn="l" rtl="0"/>
                      <a:r>
                        <a:rPr lang="en-US" b="0" dirty="0" smtClean="0">
                          <a:ln>
                            <a:noFill/>
                          </a:ln>
                          <a:solidFill>
                            <a:schemeClr val="tx1"/>
                          </a:solidFill>
                          <a:latin typeface="Times New Roman" pitchFamily="18" charset="0"/>
                          <a:cs typeface="Times New Roman" pitchFamily="18" charset="0"/>
                        </a:rPr>
                        <a:t>0</a:t>
                      </a:r>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r>
                        <a:rPr lang="en-US" b="0" dirty="0" smtClean="0">
                          <a:ln>
                            <a:noFill/>
                          </a:ln>
                          <a:solidFill>
                            <a:schemeClr val="tx1"/>
                          </a:solidFill>
                          <a:latin typeface="Times New Roman" pitchFamily="18" charset="0"/>
                          <a:cs typeface="Times New Roman" pitchFamily="18" charset="0"/>
                        </a:rPr>
                        <a:t>…</a:t>
                      </a:r>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r>
                        <a:rPr lang="en-US" b="0" dirty="0" smtClean="0">
                          <a:ln>
                            <a:noFill/>
                          </a:ln>
                          <a:solidFill>
                            <a:schemeClr val="tx1"/>
                          </a:solidFill>
                          <a:latin typeface="Times New Roman" pitchFamily="18" charset="0"/>
                          <a:cs typeface="Times New Roman" pitchFamily="18" charset="0"/>
                        </a:rPr>
                        <a:t>0</a:t>
                      </a:r>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r>
                        <a:rPr lang="en-US" b="0" dirty="0" smtClean="0">
                          <a:ln>
                            <a:noFill/>
                          </a:ln>
                          <a:solidFill>
                            <a:schemeClr val="tx1"/>
                          </a:solidFill>
                          <a:latin typeface="Times New Roman" pitchFamily="18" charset="0"/>
                          <a:cs typeface="Times New Roman" pitchFamily="18" charset="0"/>
                        </a:rPr>
                        <a:t>0</a:t>
                      </a:r>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r>
                        <a:rPr lang="en-US" b="0" dirty="0" smtClean="0">
                          <a:ln>
                            <a:noFill/>
                          </a:ln>
                          <a:solidFill>
                            <a:schemeClr val="tx1"/>
                          </a:solidFill>
                          <a:latin typeface="Times New Roman" pitchFamily="18" charset="0"/>
                          <a:cs typeface="Times New Roman" pitchFamily="18" charset="0"/>
                        </a:rPr>
                        <a:t>0</a:t>
                      </a:r>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r>
                        <a:rPr lang="en-US" b="0" dirty="0" smtClean="0">
                          <a:ln>
                            <a:noFill/>
                          </a:ln>
                          <a:solidFill>
                            <a:schemeClr val="tx1"/>
                          </a:solidFill>
                          <a:latin typeface="Times New Roman" pitchFamily="18" charset="0"/>
                          <a:cs typeface="Times New Roman" pitchFamily="18" charset="0"/>
                        </a:rPr>
                        <a:t>0</a:t>
                      </a:r>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49" name="Object 48"/>
          <p:cNvGraphicFramePr>
            <a:graphicFrameLocks noChangeAspect="1"/>
          </p:cNvGraphicFramePr>
          <p:nvPr/>
        </p:nvGraphicFramePr>
        <p:xfrm>
          <a:off x="4756150" y="3630613"/>
          <a:ext cx="912813" cy="609600"/>
        </p:xfrm>
        <a:graphic>
          <a:graphicData uri="http://schemas.openxmlformats.org/presentationml/2006/ole">
            <p:oleObj spid="_x0000_s1043" name="משוואה" r:id="rId17" imgW="342720" imgH="228600" progId="Equation.3">
              <p:embed/>
            </p:oleObj>
          </a:graphicData>
        </a:graphic>
      </p:graphicFrame>
      <p:grpSp>
        <p:nvGrpSpPr>
          <p:cNvPr id="56" name="Group 55"/>
          <p:cNvGrpSpPr/>
          <p:nvPr/>
        </p:nvGrpSpPr>
        <p:grpSpPr>
          <a:xfrm>
            <a:off x="285720" y="3643314"/>
            <a:ext cx="2857520" cy="1857388"/>
            <a:chOff x="285720" y="3643314"/>
            <a:chExt cx="2857520" cy="1857388"/>
          </a:xfrm>
        </p:grpSpPr>
        <p:grpSp>
          <p:nvGrpSpPr>
            <p:cNvPr id="22" name="Group 21"/>
            <p:cNvGrpSpPr/>
            <p:nvPr/>
          </p:nvGrpSpPr>
          <p:grpSpPr>
            <a:xfrm>
              <a:off x="285720" y="3643314"/>
              <a:ext cx="2857520" cy="1857388"/>
              <a:chOff x="2428860" y="3500438"/>
              <a:chExt cx="2857520" cy="1857388"/>
            </a:xfrm>
          </p:grpSpPr>
          <p:sp>
            <p:nvSpPr>
              <p:cNvPr id="23" name="Oval 22"/>
              <p:cNvSpPr/>
              <p:nvPr/>
            </p:nvSpPr>
            <p:spPr>
              <a:xfrm>
                <a:off x="2428860" y="3571876"/>
                <a:ext cx="2857520" cy="17859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4" name="TextBox 23"/>
              <p:cNvSpPr txBox="1"/>
              <p:nvPr/>
            </p:nvSpPr>
            <p:spPr>
              <a:xfrm>
                <a:off x="2428860" y="3500438"/>
                <a:ext cx="571504" cy="369332"/>
              </a:xfrm>
              <a:prstGeom prst="rect">
                <a:avLst/>
              </a:prstGeom>
              <a:noFill/>
            </p:spPr>
            <p:txBody>
              <a:bodyPr wrap="square" rtlCol="1">
                <a:spAutoFit/>
              </a:bodyPr>
              <a:lstStyle/>
              <a:p>
                <a:pPr algn="l" rtl="0"/>
                <a:r>
                  <a:rPr lang="en-US" i="1" dirty="0" smtClean="0">
                    <a:solidFill>
                      <a:srgbClr val="FF0000"/>
                    </a:solidFill>
                    <a:latin typeface="Times New Roman" pitchFamily="18" charset="0"/>
                    <a:cs typeface="Times New Roman" pitchFamily="18" charset="0"/>
                  </a:rPr>
                  <a:t>S</a:t>
                </a:r>
                <a:endParaRPr lang="he-IL" i="1" dirty="0">
                  <a:solidFill>
                    <a:srgbClr val="FF0000"/>
                  </a:solidFill>
                  <a:latin typeface="Times New Roman" pitchFamily="18" charset="0"/>
                  <a:cs typeface="Times New Roman" pitchFamily="18" charset="0"/>
                </a:endParaRPr>
              </a:p>
            </p:txBody>
          </p:sp>
        </p:grpSp>
        <p:graphicFrame>
          <p:nvGraphicFramePr>
            <p:cNvPr id="1044" name="Content Placeholder 30"/>
            <p:cNvGraphicFramePr>
              <a:graphicFrameLocks noChangeAspect="1"/>
            </p:cNvGraphicFramePr>
            <p:nvPr/>
          </p:nvGraphicFramePr>
          <p:xfrm>
            <a:off x="1196036" y="4594281"/>
            <a:ext cx="344488" cy="419100"/>
          </p:xfrm>
          <a:graphic>
            <a:graphicData uri="http://schemas.openxmlformats.org/presentationml/2006/ole">
              <p:oleObj spid="_x0000_s1044" name="משוואה" r:id="rId18" imgW="177480" imgH="215640" progId="Equation.3">
                <p:embed/>
              </p:oleObj>
            </a:graphicData>
          </a:graphic>
        </p:graphicFrame>
        <p:graphicFrame>
          <p:nvGraphicFramePr>
            <p:cNvPr id="1045" name="Object 21"/>
            <p:cNvGraphicFramePr>
              <a:graphicFrameLocks noChangeAspect="1"/>
            </p:cNvGraphicFramePr>
            <p:nvPr/>
          </p:nvGraphicFramePr>
          <p:xfrm>
            <a:off x="2000232" y="4121824"/>
            <a:ext cx="369888" cy="420688"/>
          </p:xfrm>
          <a:graphic>
            <a:graphicData uri="http://schemas.openxmlformats.org/presentationml/2006/ole">
              <p:oleObj spid="_x0000_s1045" name="משוואה" r:id="rId19" imgW="190440" imgH="215640" progId="Equation.3">
                <p:embed/>
              </p:oleObj>
            </a:graphicData>
          </a:graphic>
        </p:graphicFrame>
      </p:grpSp>
      <p:graphicFrame>
        <p:nvGraphicFramePr>
          <p:cNvPr id="1047" name="Object 23"/>
          <p:cNvGraphicFramePr>
            <a:graphicFrameLocks noChangeAspect="1"/>
          </p:cNvGraphicFramePr>
          <p:nvPr/>
        </p:nvGraphicFramePr>
        <p:xfrm>
          <a:off x="547688" y="5868988"/>
          <a:ext cx="2165350" cy="404812"/>
        </p:xfrm>
        <a:graphic>
          <a:graphicData uri="http://schemas.openxmlformats.org/presentationml/2006/ole">
            <p:oleObj spid="_x0000_s1047" name="משוואה" r:id="rId20" imgW="1155600" imgH="215640" progId="Equation.3">
              <p:embed/>
            </p:oleObj>
          </a:graphicData>
        </a:graphic>
      </p:graphicFrame>
      <p:graphicFrame>
        <p:nvGraphicFramePr>
          <p:cNvPr id="50" name="Object 49"/>
          <p:cNvGraphicFramePr>
            <a:graphicFrameLocks noChangeAspect="1"/>
          </p:cNvGraphicFramePr>
          <p:nvPr/>
        </p:nvGraphicFramePr>
        <p:xfrm>
          <a:off x="785786" y="2214554"/>
          <a:ext cx="357190" cy="384666"/>
        </p:xfrm>
        <a:graphic>
          <a:graphicData uri="http://schemas.openxmlformats.org/presentationml/2006/ole">
            <p:oleObj spid="_x0000_s1048" name="משוואה" r:id="rId21" imgW="164880" imgH="1774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3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6" presetClass="emph" presetSubtype="0" fill="hold" nodeType="clickEffect">
                                  <p:stCondLst>
                                    <p:cond delay="0"/>
                                  </p:stCondLst>
                                  <p:childTnLst>
                                    <p:animScale>
                                      <p:cBhvr>
                                        <p:cTn id="20" dur="2000" fill="hold"/>
                                        <p:tgtEl>
                                          <p:spTgt spid="1030"/>
                                        </p:tgtEl>
                                      </p:cBhvr>
                                      <p:by x="110000" y="11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2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4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Algebraic View of the Problem </a:t>
            </a:r>
            <a:br>
              <a:rPr lang="en-US" dirty="0" smtClean="0"/>
            </a:br>
            <a:r>
              <a:rPr lang="en-US" dirty="0" smtClean="0"/>
              <a:t>[V. </a:t>
            </a:r>
            <a:r>
              <a:rPr lang="en-US" dirty="0" err="1" smtClean="0"/>
              <a:t>Grebinski</a:t>
            </a:r>
            <a:r>
              <a:rPr lang="en-US" dirty="0" smtClean="0"/>
              <a:t> and G. </a:t>
            </a:r>
            <a:r>
              <a:rPr lang="en-US" dirty="0" err="1" smtClean="0"/>
              <a:t>Kucherov</a:t>
            </a:r>
            <a:r>
              <a:rPr lang="en-US" dirty="0" smtClean="0"/>
              <a:t>]</a:t>
            </a:r>
            <a:endParaRPr lang="he-IL" dirty="0"/>
          </a:p>
        </p:txBody>
      </p:sp>
      <p:graphicFrame>
        <p:nvGraphicFramePr>
          <p:cNvPr id="4" name="Content Placeholder 3"/>
          <p:cNvGraphicFramePr>
            <a:graphicFrameLocks noChangeAspect="1"/>
          </p:cNvGraphicFramePr>
          <p:nvPr>
            <p:ph idx="1"/>
          </p:nvPr>
        </p:nvGraphicFramePr>
        <p:xfrm>
          <a:off x="1428728" y="2857496"/>
          <a:ext cx="6715172" cy="779939"/>
        </p:xfrm>
        <a:graphic>
          <a:graphicData uri="http://schemas.openxmlformats.org/presentationml/2006/ole">
            <p:oleObj spid="_x0000_s2050" name="משוואה" r:id="rId3" imgW="3720960" imgH="431640" progId="Equation.3">
              <p:embed/>
            </p:oleObj>
          </a:graphicData>
        </a:graphic>
      </p:graphicFrame>
      <p:sp>
        <p:nvSpPr>
          <p:cNvPr id="5" name="TextBox 4"/>
          <p:cNvSpPr txBox="1"/>
          <p:nvPr/>
        </p:nvSpPr>
        <p:spPr>
          <a:xfrm>
            <a:off x="642910" y="2285992"/>
            <a:ext cx="5786478" cy="461665"/>
          </a:xfrm>
          <a:prstGeom prst="rect">
            <a:avLst/>
          </a:prstGeom>
          <a:noFill/>
        </p:spPr>
        <p:txBody>
          <a:bodyPr wrap="square" rtlCol="1">
            <a:spAutoFit/>
          </a:bodyPr>
          <a:lstStyle/>
          <a:p>
            <a:pPr algn="l" rtl="0"/>
            <a:r>
              <a:rPr lang="en-US" sz="2400" dirty="0" smtClean="0"/>
              <a:t>For any symmetric matrix </a:t>
            </a:r>
            <a:r>
              <a:rPr lang="en-US" sz="2400" i="1" dirty="0" smtClean="0">
                <a:latin typeface="Times New Roman" pitchFamily="18" charset="0"/>
                <a:cs typeface="Times New Roman" pitchFamily="18" charset="0"/>
              </a:rPr>
              <a:t>A</a:t>
            </a:r>
            <a:r>
              <a:rPr lang="en-US" sz="2400" dirty="0" smtClean="0"/>
              <a:t> we have:</a:t>
            </a:r>
            <a:endParaRPr lang="he-IL" sz="2400" dirty="0"/>
          </a:p>
        </p:txBody>
      </p:sp>
      <p:sp>
        <p:nvSpPr>
          <p:cNvPr id="6" name="TextBox 5"/>
          <p:cNvSpPr txBox="1"/>
          <p:nvPr/>
        </p:nvSpPr>
        <p:spPr>
          <a:xfrm>
            <a:off x="642910" y="3728869"/>
            <a:ext cx="7858180" cy="1200329"/>
          </a:xfrm>
          <a:prstGeom prst="rect">
            <a:avLst/>
          </a:prstGeom>
          <a:noFill/>
        </p:spPr>
        <p:txBody>
          <a:bodyPr wrap="square" rtlCol="1">
            <a:spAutoFit/>
          </a:bodyPr>
          <a:lstStyle/>
          <a:p>
            <a:pPr algn="l" rtl="0"/>
            <a:r>
              <a:rPr lang="en-US" sz="2400" dirty="0" smtClean="0"/>
              <a:t>where </a:t>
            </a:r>
          </a:p>
          <a:p>
            <a:pPr algn="l" rtl="0"/>
            <a:r>
              <a:rPr lang="en-US" sz="2400" dirty="0" smtClean="0"/>
              <a:t>Therefore, our problem is equivalent to reconstructing A using the assignment oracle</a:t>
            </a:r>
            <a:r>
              <a:rPr lang="en-US" sz="2400" i="1" dirty="0" smtClean="0">
                <a:latin typeface="Times New Roman" pitchFamily="18" charset="0"/>
                <a:cs typeface="Times New Roman" pitchFamily="18" charset="0"/>
              </a:rPr>
              <a:t> f</a:t>
            </a:r>
            <a:r>
              <a:rPr lang="en-US" sz="2400" dirty="0" smtClean="0"/>
              <a:t>:</a:t>
            </a:r>
            <a:endParaRPr lang="he-IL" sz="2400" dirty="0"/>
          </a:p>
        </p:txBody>
      </p:sp>
      <p:graphicFrame>
        <p:nvGraphicFramePr>
          <p:cNvPr id="2051" name="Content Placeholder 3"/>
          <p:cNvGraphicFramePr>
            <a:graphicFrameLocks noChangeAspect="1"/>
          </p:cNvGraphicFramePr>
          <p:nvPr/>
        </p:nvGraphicFramePr>
        <p:xfrm>
          <a:off x="3289300" y="4984750"/>
          <a:ext cx="2655888" cy="603250"/>
        </p:xfrm>
        <a:graphic>
          <a:graphicData uri="http://schemas.openxmlformats.org/presentationml/2006/ole">
            <p:oleObj spid="_x0000_s2051" name="משוואה" r:id="rId4" imgW="1066680" imgH="241200" progId="Equation.3">
              <p:embed/>
            </p:oleObj>
          </a:graphicData>
        </a:graphic>
      </p:graphicFrame>
      <p:sp>
        <p:nvSpPr>
          <p:cNvPr id="7" name="TextBox 6"/>
          <p:cNvSpPr txBox="1"/>
          <p:nvPr/>
        </p:nvSpPr>
        <p:spPr>
          <a:xfrm>
            <a:off x="785786" y="5715016"/>
            <a:ext cx="7858180" cy="461665"/>
          </a:xfrm>
          <a:prstGeom prst="rect">
            <a:avLst/>
          </a:prstGeom>
          <a:noFill/>
        </p:spPr>
        <p:txBody>
          <a:bodyPr wrap="square" rtlCol="1">
            <a:spAutoFit/>
          </a:bodyPr>
          <a:lstStyle/>
          <a:p>
            <a:pPr algn="l" rtl="0"/>
            <a:r>
              <a:rPr lang="en-US" sz="2400" dirty="0" smtClean="0"/>
              <a:t>where </a:t>
            </a:r>
            <a:endParaRPr lang="he-IL" sz="2400" dirty="0"/>
          </a:p>
        </p:txBody>
      </p:sp>
      <p:graphicFrame>
        <p:nvGraphicFramePr>
          <p:cNvPr id="2052" name="Content Placeholder 3"/>
          <p:cNvGraphicFramePr>
            <a:graphicFrameLocks noChangeAspect="1"/>
          </p:cNvGraphicFramePr>
          <p:nvPr/>
        </p:nvGraphicFramePr>
        <p:xfrm>
          <a:off x="1776086" y="5680548"/>
          <a:ext cx="1604956" cy="475542"/>
        </p:xfrm>
        <a:graphic>
          <a:graphicData uri="http://schemas.openxmlformats.org/presentationml/2006/ole">
            <p:oleObj spid="_x0000_s2052" name="משוואה" r:id="rId5" imgW="774360" imgH="228600" progId="Equation.3">
              <p:embed/>
            </p:oleObj>
          </a:graphicData>
        </a:graphic>
      </p:graphicFrame>
      <p:graphicFrame>
        <p:nvGraphicFramePr>
          <p:cNvPr id="2053" name="Content Placeholder 3"/>
          <p:cNvGraphicFramePr>
            <a:graphicFrameLocks noChangeAspect="1"/>
          </p:cNvGraphicFramePr>
          <p:nvPr/>
        </p:nvGraphicFramePr>
        <p:xfrm>
          <a:off x="1654180" y="3714752"/>
          <a:ext cx="3632200" cy="449263"/>
        </p:xfrm>
        <a:graphic>
          <a:graphicData uri="http://schemas.openxmlformats.org/presentationml/2006/ole">
            <p:oleObj spid="_x0000_s2053" name="משוואה" r:id="rId6" imgW="1752480" imgH="215640" progId="Equation.3">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err="1" smtClean="0"/>
              <a:t>Unweight</a:t>
            </a:r>
            <a:r>
              <a:rPr lang="en-US" dirty="0" smtClean="0"/>
              <a:t> Problem</a:t>
            </a:r>
            <a:endParaRPr lang="he-IL" dirty="0"/>
          </a:p>
        </p:txBody>
      </p:sp>
      <p:sp>
        <p:nvSpPr>
          <p:cNvPr id="3" name="Content Placeholder 2"/>
          <p:cNvSpPr>
            <a:spLocks noGrp="1"/>
          </p:cNvSpPr>
          <p:nvPr>
            <p:ph idx="1"/>
          </p:nvPr>
        </p:nvSpPr>
        <p:spPr/>
        <p:txBody>
          <a:bodyPr>
            <a:normAutofit fontScale="92500"/>
          </a:bodyPr>
          <a:lstStyle/>
          <a:p>
            <a:pPr algn="l" rtl="0"/>
            <a:r>
              <a:rPr lang="en-US" dirty="0" smtClean="0"/>
              <a:t>A query </a:t>
            </a:r>
            <a:r>
              <a:rPr lang="en-US"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x</a:t>
            </a:r>
            <a:r>
              <a:rPr lang="en-US" dirty="0" err="1"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y</a:t>
            </a:r>
            <a:r>
              <a:rPr lang="en-US" dirty="0" smtClean="0">
                <a:latin typeface="Times New Roman" pitchFamily="18" charset="0"/>
                <a:cs typeface="Times New Roman" pitchFamily="18" charset="0"/>
              </a:rPr>
              <a:t>) </a:t>
            </a:r>
            <a:r>
              <a:rPr lang="en-US" dirty="0" smtClean="0"/>
              <a:t>distinguish between two distinct graphs </a:t>
            </a:r>
            <a:r>
              <a:rPr lang="en-US" i="1" dirty="0" smtClean="0">
                <a:latin typeface="Times New Roman" pitchFamily="18" charset="0"/>
                <a:cs typeface="Times New Roman" pitchFamily="18" charset="0"/>
              </a:rPr>
              <a:t>G</a:t>
            </a:r>
            <a:r>
              <a:rPr lang="en-US" baseline="-25000" dirty="0" smtClean="0">
                <a:latin typeface="Times New Roman" pitchFamily="18" charset="0"/>
                <a:cs typeface="Times New Roman" pitchFamily="18" charset="0"/>
              </a:rPr>
              <a:t>1</a:t>
            </a:r>
            <a:r>
              <a:rPr lang="en-US" dirty="0" smtClean="0"/>
              <a:t> and </a:t>
            </a:r>
            <a:r>
              <a:rPr lang="en-US" i="1" dirty="0" smtClean="0">
                <a:latin typeface="Times New Roman" pitchFamily="18" charset="0"/>
                <a:cs typeface="Times New Roman" pitchFamily="18" charset="0"/>
              </a:rPr>
              <a:t>G</a:t>
            </a:r>
            <a:r>
              <a:rPr lang="en-US" baseline="-25000" dirty="0" smtClean="0">
                <a:latin typeface="Times New Roman" pitchFamily="18" charset="0"/>
                <a:cs typeface="Times New Roman" pitchFamily="18" charset="0"/>
              </a:rPr>
              <a:t>2</a:t>
            </a:r>
            <a:r>
              <a:rPr lang="en-US" dirty="0" smtClean="0"/>
              <a:t> if</a:t>
            </a:r>
          </a:p>
          <a:p>
            <a:pPr algn="l" rtl="0"/>
            <a:endParaRPr lang="en-US" dirty="0" smtClean="0"/>
          </a:p>
          <a:p>
            <a:pPr algn="l" rtl="0"/>
            <a:endParaRPr lang="en-US" dirty="0" smtClean="0"/>
          </a:p>
          <a:p>
            <a:pPr algn="l" rtl="0"/>
            <a:r>
              <a:rPr lang="en-US" dirty="0" smtClean="0"/>
              <a:t>Our goal is to find a set of </a:t>
            </a:r>
            <a:r>
              <a:rPr lang="en-US" i="1" dirty="0" smtClean="0">
                <a:latin typeface="Times New Roman" pitchFamily="18" charset="0"/>
                <a:cs typeface="Times New Roman" pitchFamily="18" charset="0"/>
              </a:rPr>
              <a:t>k</a:t>
            </a:r>
            <a:r>
              <a:rPr lang="en-US" dirty="0" smtClean="0"/>
              <a:t> </a:t>
            </a:r>
            <a:r>
              <a:rPr lang="en-US" dirty="0" smtClean="0"/>
              <a:t>queries, such that, </a:t>
            </a:r>
            <a:r>
              <a:rPr lang="en-US" dirty="0" smtClean="0"/>
              <a:t>for every two distinct graphs there is at least one query that distinguish between them.</a:t>
            </a:r>
          </a:p>
          <a:p>
            <a:pPr algn="l" rtl="0"/>
            <a:endParaRPr lang="en-US" dirty="0" smtClean="0"/>
          </a:p>
          <a:p>
            <a:pPr algn="l" rtl="0"/>
            <a:r>
              <a:rPr lang="en-US" dirty="0" smtClean="0"/>
              <a:t>The problem of reconstructing </a:t>
            </a:r>
            <a:r>
              <a:rPr lang="en-US" dirty="0" err="1" smtClean="0"/>
              <a:t>unweighted</a:t>
            </a:r>
            <a:r>
              <a:rPr lang="en-US" dirty="0" smtClean="0"/>
              <a:t> graph with </a:t>
            </a:r>
            <a:r>
              <a:rPr lang="en-US" i="1" dirty="0" smtClean="0">
                <a:latin typeface="Times New Roman" pitchFamily="18" charset="0"/>
                <a:cs typeface="Times New Roman" pitchFamily="18" charset="0"/>
              </a:rPr>
              <a:t>m</a:t>
            </a:r>
            <a:r>
              <a:rPr lang="en-US" dirty="0" smtClean="0"/>
              <a:t> edges is easy when we are allowed to ask </a:t>
            </a:r>
            <a:r>
              <a:rPr lang="en-US" dirty="0" smtClean="0">
                <a:latin typeface="Times New Roman" pitchFamily="18" charset="0"/>
                <a:cs typeface="Times New Roman" pitchFamily="18" charset="0"/>
              </a:rPr>
              <a:t>O(</a:t>
            </a:r>
            <a:r>
              <a:rPr lang="en-US" i="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 log </a:t>
            </a:r>
            <a:r>
              <a:rPr lang="en-US" i="1"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a:t>
            </a:r>
            <a:r>
              <a:rPr lang="en-US" dirty="0" smtClean="0"/>
              <a:t> queries.</a:t>
            </a:r>
          </a:p>
          <a:p>
            <a:pPr algn="l" rtl="0"/>
            <a:endParaRPr lang="en-US" dirty="0" smtClean="0"/>
          </a:p>
          <a:p>
            <a:pPr algn="l" rtl="0"/>
            <a:endParaRPr lang="en-US" dirty="0" smtClean="0"/>
          </a:p>
          <a:p>
            <a:pPr algn="l" rtl="0">
              <a:buNone/>
            </a:pPr>
            <a:endParaRPr lang="en-US" dirty="0" smtClean="0"/>
          </a:p>
        </p:txBody>
      </p:sp>
      <p:graphicFrame>
        <p:nvGraphicFramePr>
          <p:cNvPr id="43011" name="Object 3"/>
          <p:cNvGraphicFramePr>
            <a:graphicFrameLocks noChangeAspect="1"/>
          </p:cNvGraphicFramePr>
          <p:nvPr/>
        </p:nvGraphicFramePr>
        <p:xfrm>
          <a:off x="2928926" y="2705118"/>
          <a:ext cx="3071834" cy="723882"/>
        </p:xfrm>
        <a:graphic>
          <a:graphicData uri="http://schemas.openxmlformats.org/presentationml/2006/ole">
            <p:oleObj spid="_x0000_s43011" name="משוואה" r:id="rId3" imgW="1079280" imgH="253800" progId="Equation.3">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Reconstructing Weighted Graphs</a:t>
            </a:r>
            <a:endParaRPr lang="he-IL" dirty="0"/>
          </a:p>
        </p:txBody>
      </p:sp>
      <p:sp>
        <p:nvSpPr>
          <p:cNvPr id="3" name="Content Placeholder 2"/>
          <p:cNvSpPr>
            <a:spLocks noGrp="1"/>
          </p:cNvSpPr>
          <p:nvPr>
            <p:ph idx="1"/>
          </p:nvPr>
        </p:nvSpPr>
        <p:spPr/>
        <p:txBody>
          <a:bodyPr>
            <a:normAutofit/>
          </a:bodyPr>
          <a:lstStyle/>
          <a:p>
            <a:pPr algn="l" rtl="0">
              <a:lnSpc>
                <a:spcPct val="150000"/>
              </a:lnSpc>
            </a:pPr>
            <a:r>
              <a:rPr lang="en-US" dirty="0" smtClean="0"/>
              <a:t>We have a teacher and a learner.</a:t>
            </a:r>
          </a:p>
          <a:p>
            <a:pPr algn="l" rtl="0">
              <a:lnSpc>
                <a:spcPct val="150000"/>
              </a:lnSpc>
            </a:pPr>
            <a:r>
              <a:rPr lang="en-US" dirty="0" smtClean="0"/>
              <a:t>The teacher holds a hidden weighted graph.</a:t>
            </a:r>
          </a:p>
          <a:p>
            <a:pPr algn="l" rtl="0">
              <a:lnSpc>
                <a:spcPct val="150000"/>
              </a:lnSpc>
            </a:pPr>
            <a:r>
              <a:rPr lang="en-US" dirty="0" smtClean="0"/>
              <a:t>The vertices are known to the learner.</a:t>
            </a:r>
          </a:p>
          <a:p>
            <a:pPr algn="l" rtl="0">
              <a:lnSpc>
                <a:spcPct val="150000"/>
              </a:lnSpc>
            </a:pPr>
            <a:r>
              <a:rPr lang="en-US" dirty="0" smtClean="0"/>
              <a:t>The teacher answers additive queries (AQ).</a:t>
            </a:r>
          </a:p>
          <a:p>
            <a:pPr algn="l" rtl="0">
              <a:lnSpc>
                <a:spcPct val="150000"/>
              </a:lnSpc>
            </a:pPr>
            <a:r>
              <a:rPr lang="en-US" dirty="0" smtClean="0"/>
              <a:t>The learner’s target is to exactly reconstruct the set of edges in the hidden graph.</a:t>
            </a:r>
          </a:p>
          <a:p>
            <a:pPr lvl="1" algn="l" rtl="0"/>
            <a:endParaRPr lang="he-IL"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Answers Vector</a:t>
            </a:r>
            <a:endParaRPr lang="he-IL" dirty="0"/>
          </a:p>
        </p:txBody>
      </p:sp>
      <p:sp>
        <p:nvSpPr>
          <p:cNvPr id="4" name="Oval 3"/>
          <p:cNvSpPr/>
          <p:nvPr/>
        </p:nvSpPr>
        <p:spPr>
          <a:xfrm>
            <a:off x="3571868" y="450057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Oval 5"/>
          <p:cNvSpPr/>
          <p:nvPr/>
        </p:nvSpPr>
        <p:spPr>
          <a:xfrm>
            <a:off x="4214810" y="507207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Oval 6"/>
          <p:cNvSpPr/>
          <p:nvPr/>
        </p:nvSpPr>
        <p:spPr>
          <a:xfrm>
            <a:off x="4500562" y="428625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Oval 7"/>
          <p:cNvSpPr/>
          <p:nvPr/>
        </p:nvSpPr>
        <p:spPr>
          <a:xfrm>
            <a:off x="3714744" y="357187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Oval 8"/>
          <p:cNvSpPr/>
          <p:nvPr/>
        </p:nvSpPr>
        <p:spPr>
          <a:xfrm>
            <a:off x="2928926" y="507207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Oval 9"/>
          <p:cNvSpPr/>
          <p:nvPr/>
        </p:nvSpPr>
        <p:spPr>
          <a:xfrm>
            <a:off x="2786050" y="414338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Oval 10"/>
          <p:cNvSpPr/>
          <p:nvPr/>
        </p:nvSpPr>
        <p:spPr>
          <a:xfrm>
            <a:off x="5072066" y="535782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Oval 11"/>
          <p:cNvSpPr/>
          <p:nvPr/>
        </p:nvSpPr>
        <p:spPr>
          <a:xfrm>
            <a:off x="5000628" y="342900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Oval 12"/>
          <p:cNvSpPr/>
          <p:nvPr/>
        </p:nvSpPr>
        <p:spPr>
          <a:xfrm>
            <a:off x="5429256" y="485776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Oval 13"/>
          <p:cNvSpPr/>
          <p:nvPr/>
        </p:nvSpPr>
        <p:spPr>
          <a:xfrm>
            <a:off x="5500694" y="421481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TextBox 18"/>
          <p:cNvSpPr txBox="1"/>
          <p:nvPr/>
        </p:nvSpPr>
        <p:spPr>
          <a:xfrm>
            <a:off x="500034" y="2071678"/>
            <a:ext cx="8001056" cy="461665"/>
          </a:xfrm>
          <a:prstGeom prst="rect">
            <a:avLst/>
          </a:prstGeom>
          <a:noFill/>
        </p:spPr>
        <p:txBody>
          <a:bodyPr wrap="square" rtlCol="1">
            <a:spAutoFit/>
          </a:bodyPr>
          <a:lstStyle/>
          <a:p>
            <a:pPr algn="l" rtl="0"/>
            <a:r>
              <a:rPr lang="en-US" sz="2400" dirty="0" smtClean="0"/>
              <a:t>Denote by </a:t>
            </a:r>
            <a:endParaRPr lang="he-IL" sz="2400" dirty="0"/>
          </a:p>
        </p:txBody>
      </p:sp>
      <p:graphicFrame>
        <p:nvGraphicFramePr>
          <p:cNvPr id="20" name="Object 19"/>
          <p:cNvGraphicFramePr>
            <a:graphicFrameLocks noChangeAspect="1"/>
          </p:cNvGraphicFramePr>
          <p:nvPr/>
        </p:nvGraphicFramePr>
        <p:xfrm>
          <a:off x="2000232" y="2016119"/>
          <a:ext cx="4889500" cy="555625"/>
        </p:xfrm>
        <a:graphic>
          <a:graphicData uri="http://schemas.openxmlformats.org/presentationml/2006/ole">
            <p:oleObj spid="_x0000_s46082" name="משוואה" r:id="rId4" imgW="2234880" imgH="253800" progId="Equation.3">
              <p:embed/>
            </p:oleObj>
          </a:graphicData>
        </a:graphic>
      </p:graphicFrame>
      <p:graphicFrame>
        <p:nvGraphicFramePr>
          <p:cNvPr id="24581" name="Object 5"/>
          <p:cNvGraphicFramePr>
            <a:graphicFrameLocks noChangeAspect="1"/>
          </p:cNvGraphicFramePr>
          <p:nvPr/>
        </p:nvGraphicFramePr>
        <p:xfrm>
          <a:off x="3428992" y="3929066"/>
          <a:ext cx="444500" cy="528637"/>
        </p:xfrm>
        <a:graphic>
          <a:graphicData uri="http://schemas.openxmlformats.org/presentationml/2006/ole">
            <p:oleObj spid="_x0000_s46084" name="משוואה" r:id="rId5" imgW="203040" imgH="241200" progId="Equation.3">
              <p:embed/>
            </p:oleObj>
          </a:graphicData>
        </a:graphic>
      </p:graphicFrame>
      <p:graphicFrame>
        <p:nvGraphicFramePr>
          <p:cNvPr id="24582" name="Object 6"/>
          <p:cNvGraphicFramePr>
            <a:graphicFrameLocks noChangeAspect="1"/>
          </p:cNvGraphicFramePr>
          <p:nvPr/>
        </p:nvGraphicFramePr>
        <p:xfrm>
          <a:off x="4357686" y="3714752"/>
          <a:ext cx="471488" cy="528637"/>
        </p:xfrm>
        <a:graphic>
          <a:graphicData uri="http://schemas.openxmlformats.org/presentationml/2006/ole">
            <p:oleObj spid="_x0000_s46085" name="משוואה" r:id="rId6" imgW="215640" imgH="241200" progId="Equation.3">
              <p:embed/>
            </p:oleObj>
          </a:graphicData>
        </a:graphic>
      </p:graphicFrame>
      <p:sp>
        <p:nvSpPr>
          <p:cNvPr id="23" name="Oval 22"/>
          <p:cNvSpPr/>
          <p:nvPr/>
        </p:nvSpPr>
        <p:spPr>
          <a:xfrm>
            <a:off x="5929322" y="357187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4" name="Oval 23"/>
          <p:cNvSpPr/>
          <p:nvPr/>
        </p:nvSpPr>
        <p:spPr>
          <a:xfrm>
            <a:off x="2571736" y="328612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5" name="Oval 24"/>
          <p:cNvSpPr/>
          <p:nvPr/>
        </p:nvSpPr>
        <p:spPr>
          <a:xfrm>
            <a:off x="3714744" y="557214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6" name="Oval 25"/>
          <p:cNvSpPr/>
          <p:nvPr/>
        </p:nvSpPr>
        <p:spPr>
          <a:xfrm>
            <a:off x="5929322" y="550070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7" name="Oval 26"/>
          <p:cNvSpPr/>
          <p:nvPr/>
        </p:nvSpPr>
        <p:spPr>
          <a:xfrm>
            <a:off x="4357686" y="300037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8" name="Oval 27"/>
          <p:cNvSpPr/>
          <p:nvPr/>
        </p:nvSpPr>
        <p:spPr>
          <a:xfrm>
            <a:off x="6572264" y="492919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err="1" smtClean="0"/>
              <a:t>Unweighted</a:t>
            </a:r>
            <a:r>
              <a:rPr lang="en-US" dirty="0" smtClean="0"/>
              <a:t> Problem</a:t>
            </a:r>
            <a:endParaRPr lang="he-IL" dirty="0"/>
          </a:p>
        </p:txBody>
      </p:sp>
      <p:sp>
        <p:nvSpPr>
          <p:cNvPr id="3" name="Content Placeholder 2"/>
          <p:cNvSpPr>
            <a:spLocks noGrp="1"/>
          </p:cNvSpPr>
          <p:nvPr>
            <p:ph idx="1"/>
          </p:nvPr>
        </p:nvSpPr>
        <p:spPr/>
        <p:txBody>
          <a:bodyPr/>
          <a:lstStyle/>
          <a:p>
            <a:pPr algn="l" rtl="0"/>
            <a:r>
              <a:rPr lang="en-US" dirty="0" smtClean="0"/>
              <a:t>Since</a:t>
            </a:r>
          </a:p>
          <a:p>
            <a:pPr algn="l" rtl="0"/>
            <a:endParaRPr lang="en-US" dirty="0" smtClean="0"/>
          </a:p>
          <a:p>
            <a:pPr algn="l" rtl="0"/>
            <a:endParaRPr lang="en-US" dirty="0" smtClean="0"/>
          </a:p>
          <a:p>
            <a:pPr algn="l" rtl="0"/>
            <a:endParaRPr lang="en-US" dirty="0" smtClean="0"/>
          </a:p>
          <a:p>
            <a:pPr algn="l" rtl="0"/>
            <a:r>
              <a:rPr lang="en-US" dirty="0" smtClean="0"/>
              <a:t>Our goal is to show a set of queries such that for every </a:t>
            </a:r>
            <a:r>
              <a:rPr lang="en-US" i="1" dirty="0" smtClean="0">
                <a:latin typeface="Times New Roman" pitchFamily="18" charset="0"/>
                <a:cs typeface="Times New Roman" pitchFamily="18" charset="0"/>
              </a:rPr>
              <a:t>B</a:t>
            </a:r>
            <a:r>
              <a:rPr lang="en-US" dirty="0" smtClean="0"/>
              <a:t> in </a:t>
            </a:r>
            <a:r>
              <a:rPr lang="en-US" dirty="0" smtClean="0">
                <a:latin typeface="Script MT Bold" pitchFamily="66" charset="0"/>
                <a:cs typeface="Times New Roman" pitchFamily="18" charset="0"/>
              </a:rPr>
              <a:t>B</a:t>
            </a:r>
            <a:r>
              <a:rPr lang="en-US" dirty="0" smtClean="0"/>
              <a:t> we have one query such that</a:t>
            </a:r>
          </a:p>
          <a:p>
            <a:pPr algn="l" rtl="0">
              <a:buNone/>
            </a:pPr>
            <a:endParaRPr lang="en-US" dirty="0" smtClean="0"/>
          </a:p>
          <a:p>
            <a:pPr algn="l" rtl="0">
              <a:buNone/>
            </a:pPr>
            <a:r>
              <a:rPr lang="en-US" dirty="0" smtClean="0"/>
              <a:t>	where  </a:t>
            </a:r>
            <a:endParaRPr lang="he-IL" dirty="0"/>
          </a:p>
        </p:txBody>
      </p:sp>
      <p:graphicFrame>
        <p:nvGraphicFramePr>
          <p:cNvPr id="47106" name="Object 2"/>
          <p:cNvGraphicFramePr>
            <a:graphicFrameLocks noChangeAspect="1"/>
          </p:cNvGraphicFramePr>
          <p:nvPr/>
        </p:nvGraphicFramePr>
        <p:xfrm>
          <a:off x="785786" y="2571744"/>
          <a:ext cx="7516813" cy="723900"/>
        </p:xfrm>
        <a:graphic>
          <a:graphicData uri="http://schemas.openxmlformats.org/presentationml/2006/ole">
            <p:oleObj spid="_x0000_s47106" name="משוואה" r:id="rId4" imgW="2641320" imgH="253800" progId="Equation.3">
              <p:embed/>
            </p:oleObj>
          </a:graphicData>
        </a:graphic>
      </p:graphicFrame>
      <p:graphicFrame>
        <p:nvGraphicFramePr>
          <p:cNvPr id="47107" name="Object 3"/>
          <p:cNvGraphicFramePr>
            <a:graphicFrameLocks noChangeAspect="1"/>
          </p:cNvGraphicFramePr>
          <p:nvPr/>
        </p:nvGraphicFramePr>
        <p:xfrm>
          <a:off x="4214810" y="4857760"/>
          <a:ext cx="1377953" cy="528001"/>
        </p:xfrm>
        <a:graphic>
          <a:graphicData uri="http://schemas.openxmlformats.org/presentationml/2006/ole">
            <p:oleObj spid="_x0000_s47107" name="משוואה" r:id="rId5" imgW="596880" imgH="228600" progId="Equation.3">
              <p:embed/>
            </p:oleObj>
          </a:graphicData>
        </a:graphic>
      </p:graphicFrame>
      <p:graphicFrame>
        <p:nvGraphicFramePr>
          <p:cNvPr id="47108" name="Object 4"/>
          <p:cNvGraphicFramePr>
            <a:graphicFrameLocks noChangeAspect="1"/>
          </p:cNvGraphicFramePr>
          <p:nvPr/>
        </p:nvGraphicFramePr>
        <p:xfrm>
          <a:off x="971550" y="5715000"/>
          <a:ext cx="7534275" cy="557213"/>
        </p:xfrm>
        <a:graphic>
          <a:graphicData uri="http://schemas.openxmlformats.org/presentationml/2006/ole">
            <p:oleObj spid="_x0000_s47108" name="משוואה" r:id="rId6" imgW="3263760" imgH="241200" progId="Equation.3">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Unweight</a:t>
            </a:r>
            <a:r>
              <a:rPr lang="en-US" dirty="0" smtClean="0"/>
              <a:t> Problem</a:t>
            </a:r>
            <a:endParaRPr lang="he-IL" dirty="0"/>
          </a:p>
        </p:txBody>
      </p:sp>
      <p:sp>
        <p:nvSpPr>
          <p:cNvPr id="3" name="Content Placeholder 2"/>
          <p:cNvSpPr>
            <a:spLocks noGrp="1"/>
          </p:cNvSpPr>
          <p:nvPr>
            <p:ph idx="1"/>
          </p:nvPr>
        </p:nvSpPr>
        <p:spPr/>
        <p:txBody>
          <a:bodyPr/>
          <a:lstStyle/>
          <a:p>
            <a:pPr algn="l" rtl="0"/>
            <a:r>
              <a:rPr lang="en-US" dirty="0" smtClean="0"/>
              <a:t>Suppose we have two different graphs </a:t>
            </a:r>
            <a:r>
              <a:rPr lang="en-US" i="1" dirty="0" smtClean="0">
                <a:latin typeface="Times New Roman" pitchFamily="18" charset="0"/>
                <a:cs typeface="Times New Roman" pitchFamily="18" charset="0"/>
              </a:rPr>
              <a:t>G</a:t>
            </a:r>
            <a:r>
              <a:rPr lang="en-US" baseline="-25000" dirty="0" smtClean="0">
                <a:latin typeface="Times New Roman" pitchFamily="18" charset="0"/>
                <a:cs typeface="Times New Roman" pitchFamily="18" charset="0"/>
              </a:rPr>
              <a:t>1</a:t>
            </a:r>
            <a:r>
              <a:rPr lang="en-US" dirty="0" smtClean="0"/>
              <a:t> and </a:t>
            </a:r>
            <a:r>
              <a:rPr lang="en-US" i="1" dirty="0" smtClean="0">
                <a:latin typeface="Times New Roman" pitchFamily="18" charset="0"/>
                <a:cs typeface="Times New Roman" pitchFamily="18" charset="0"/>
              </a:rPr>
              <a:t>G</a:t>
            </a:r>
            <a:r>
              <a:rPr lang="en-US" baseline="-25000" dirty="0" smtClean="0">
                <a:latin typeface="Times New Roman" pitchFamily="18" charset="0"/>
                <a:cs typeface="Times New Roman" pitchFamily="18" charset="0"/>
              </a:rPr>
              <a:t>2</a:t>
            </a:r>
            <a:r>
              <a:rPr lang="en-US" dirty="0" smtClean="0"/>
              <a:t>. A random query distinguish between them with probability greater or equal to a </a:t>
            </a:r>
            <a:r>
              <a:rPr lang="en-US" dirty="0" smtClean="0">
                <a:latin typeface="Times New Roman" pitchFamily="18" charset="0"/>
                <a:cs typeface="Times New Roman" pitchFamily="18" charset="0"/>
              </a:rPr>
              <a:t>¼</a:t>
            </a:r>
            <a:r>
              <a:rPr lang="en-US" dirty="0" smtClean="0"/>
              <a:t>.</a:t>
            </a:r>
          </a:p>
          <a:p>
            <a:pPr algn="l" rtl="0"/>
            <a:endParaRPr lang="en-US" dirty="0" smtClean="0"/>
          </a:p>
          <a:p>
            <a:pPr algn="l" rtl="0">
              <a:buNone/>
            </a:pPr>
            <a:endParaRPr lang="en-US" dirty="0" smtClean="0"/>
          </a:p>
          <a:p>
            <a:pPr algn="l" rtl="0"/>
            <a:r>
              <a:rPr lang="en-US" dirty="0" smtClean="0"/>
              <a:t>If we randomly choose </a:t>
            </a:r>
            <a:r>
              <a:rPr lang="en-US" i="1" dirty="0" smtClean="0">
                <a:latin typeface="Times New Roman" pitchFamily="18" charset="0"/>
                <a:cs typeface="Times New Roman" pitchFamily="18" charset="0"/>
              </a:rPr>
              <a:t>k </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 log </a:t>
            </a:r>
            <a:r>
              <a:rPr lang="en-US" i="1"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a:t>
            </a:r>
            <a:r>
              <a:rPr lang="en-US" dirty="0" smtClean="0"/>
              <a:t> queries. The probability that for every query we have the same answer on </a:t>
            </a:r>
            <a:r>
              <a:rPr lang="en-US" i="1" dirty="0" smtClean="0">
                <a:latin typeface="Times New Roman" pitchFamily="18" charset="0"/>
                <a:cs typeface="Times New Roman" pitchFamily="18" charset="0"/>
              </a:rPr>
              <a:t>G</a:t>
            </a:r>
            <a:r>
              <a:rPr lang="en-US" baseline="-25000" dirty="0" smtClean="0">
                <a:latin typeface="Times New Roman" pitchFamily="18" charset="0"/>
                <a:cs typeface="Times New Roman" pitchFamily="18" charset="0"/>
              </a:rPr>
              <a:t>1</a:t>
            </a:r>
            <a:r>
              <a:rPr lang="en-US" dirty="0" smtClean="0"/>
              <a:t> and </a:t>
            </a:r>
            <a:r>
              <a:rPr lang="en-US" i="1" dirty="0" smtClean="0">
                <a:latin typeface="Times New Roman" pitchFamily="18" charset="0"/>
                <a:cs typeface="Times New Roman" pitchFamily="18" charset="0"/>
              </a:rPr>
              <a:t>G</a:t>
            </a:r>
            <a:r>
              <a:rPr lang="en-US" baseline="-25000" dirty="0" smtClean="0">
                <a:latin typeface="Times New Roman" pitchFamily="18" charset="0"/>
                <a:cs typeface="Times New Roman" pitchFamily="18" charset="0"/>
              </a:rPr>
              <a:t>2</a:t>
            </a:r>
            <a:r>
              <a:rPr lang="en-US" dirty="0" smtClean="0"/>
              <a:t> is bounded by  </a:t>
            </a:r>
          </a:p>
          <a:p>
            <a:pPr algn="l" rtl="0"/>
            <a:endParaRPr lang="en-US" dirty="0" smtClean="0"/>
          </a:p>
          <a:p>
            <a:pPr algn="l" rtl="0"/>
            <a:endParaRPr lang="he-IL" dirty="0"/>
          </a:p>
        </p:txBody>
      </p:sp>
      <p:graphicFrame>
        <p:nvGraphicFramePr>
          <p:cNvPr id="45058" name="Object 2"/>
          <p:cNvGraphicFramePr>
            <a:graphicFrameLocks noChangeAspect="1"/>
          </p:cNvGraphicFramePr>
          <p:nvPr/>
        </p:nvGraphicFramePr>
        <p:xfrm>
          <a:off x="2881313" y="3214688"/>
          <a:ext cx="3540125" cy="857250"/>
        </p:xfrm>
        <a:graphic>
          <a:graphicData uri="http://schemas.openxmlformats.org/presentationml/2006/ole">
            <p:oleObj spid="_x0000_s45058" name="משוואה" r:id="rId4" imgW="1625400" imgH="393480" progId="Equation.3">
              <p:embed/>
            </p:oleObj>
          </a:graphicData>
        </a:graphic>
      </p:graphicFrame>
      <p:graphicFrame>
        <p:nvGraphicFramePr>
          <p:cNvPr id="45060" name="Object 4"/>
          <p:cNvGraphicFramePr>
            <a:graphicFrameLocks noChangeAspect="1"/>
          </p:cNvGraphicFramePr>
          <p:nvPr/>
        </p:nvGraphicFramePr>
        <p:xfrm>
          <a:off x="2249488" y="5500688"/>
          <a:ext cx="4706937" cy="1000125"/>
        </p:xfrm>
        <a:graphic>
          <a:graphicData uri="http://schemas.openxmlformats.org/presentationml/2006/ole">
            <p:oleObj spid="_x0000_s45060" name="משוואה" r:id="rId5" imgW="2209680" imgH="469800" progId="Equation.3">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err="1" smtClean="0"/>
              <a:t>Unweight</a:t>
            </a:r>
            <a:r>
              <a:rPr lang="en-US" dirty="0" smtClean="0"/>
              <a:t> Problem</a:t>
            </a:r>
            <a:endParaRPr lang="he-IL" dirty="0"/>
          </a:p>
        </p:txBody>
      </p:sp>
      <p:sp>
        <p:nvSpPr>
          <p:cNvPr id="3" name="Content Placeholder 2"/>
          <p:cNvSpPr>
            <a:spLocks noGrp="1"/>
          </p:cNvSpPr>
          <p:nvPr>
            <p:ph idx="1"/>
          </p:nvPr>
        </p:nvSpPr>
        <p:spPr/>
        <p:txBody>
          <a:bodyPr/>
          <a:lstStyle/>
          <a:p>
            <a:pPr algn="l" rtl="0"/>
            <a:r>
              <a:rPr lang="en-US" dirty="0" smtClean="0"/>
              <a:t>The number of matrices in </a:t>
            </a:r>
            <a:r>
              <a:rPr lang="en-US" dirty="0" smtClean="0">
                <a:latin typeface="Script MT Bold" pitchFamily="66" charset="0"/>
                <a:cs typeface="Times New Roman" pitchFamily="18" charset="0"/>
              </a:rPr>
              <a:t>B</a:t>
            </a:r>
            <a:r>
              <a:rPr lang="en-US" dirty="0" smtClean="0"/>
              <a:t> is at most</a:t>
            </a:r>
          </a:p>
          <a:p>
            <a:pPr algn="l" rtl="0"/>
            <a:endParaRPr lang="en-US" dirty="0" smtClean="0"/>
          </a:p>
          <a:p>
            <a:pPr algn="l" rtl="0"/>
            <a:endParaRPr lang="en-US" dirty="0" smtClean="0"/>
          </a:p>
          <a:p>
            <a:pPr algn="l" rtl="0"/>
            <a:r>
              <a:rPr lang="en-US" dirty="0" smtClean="0"/>
              <a:t>Using union bound, the probability that there exists a matrix </a:t>
            </a:r>
            <a:r>
              <a:rPr lang="en-US" i="1" dirty="0" smtClean="0">
                <a:latin typeface="Times New Roman" pitchFamily="18" charset="0"/>
                <a:cs typeface="Times New Roman" pitchFamily="18" charset="0"/>
              </a:rPr>
              <a:t>B</a:t>
            </a:r>
            <a:r>
              <a:rPr lang="en-US" dirty="0" smtClean="0"/>
              <a:t> in </a:t>
            </a:r>
            <a:r>
              <a:rPr lang="en-US" dirty="0" smtClean="0">
                <a:latin typeface="Script MT Bold" pitchFamily="66" charset="0"/>
              </a:rPr>
              <a:t>B</a:t>
            </a:r>
            <a:r>
              <a:rPr lang="en-US" dirty="0" smtClean="0"/>
              <a:t> that was not eliminated is</a:t>
            </a:r>
          </a:p>
          <a:p>
            <a:pPr algn="l" rtl="0"/>
            <a:endParaRPr lang="en-US" dirty="0" smtClean="0"/>
          </a:p>
          <a:p>
            <a:pPr algn="l" rtl="0"/>
            <a:endParaRPr lang="en-US" dirty="0" smtClean="0"/>
          </a:p>
          <a:p>
            <a:pPr algn="l" rtl="0"/>
            <a:endParaRPr lang="en-US" dirty="0" smtClean="0"/>
          </a:p>
          <a:p>
            <a:pPr algn="l" rtl="0"/>
            <a:r>
              <a:rPr lang="en-US" dirty="0" smtClean="0"/>
              <a:t>This implies the result.</a:t>
            </a:r>
          </a:p>
        </p:txBody>
      </p:sp>
      <p:graphicFrame>
        <p:nvGraphicFramePr>
          <p:cNvPr id="44035" name="Object 3"/>
          <p:cNvGraphicFramePr>
            <a:graphicFrameLocks noChangeAspect="1"/>
          </p:cNvGraphicFramePr>
          <p:nvPr/>
        </p:nvGraphicFramePr>
        <p:xfrm>
          <a:off x="1914525" y="4429125"/>
          <a:ext cx="4679950" cy="1000125"/>
        </p:xfrm>
        <a:graphic>
          <a:graphicData uri="http://schemas.openxmlformats.org/presentationml/2006/ole">
            <p:oleObj spid="_x0000_s44035" name="משוואה" r:id="rId3" imgW="2197080" imgH="469800" progId="Equation.3">
              <p:embed/>
            </p:oleObj>
          </a:graphicData>
        </a:graphic>
      </p:graphicFrame>
      <p:graphicFrame>
        <p:nvGraphicFramePr>
          <p:cNvPr id="44036" name="Object 4"/>
          <p:cNvGraphicFramePr>
            <a:graphicFrameLocks noChangeAspect="1"/>
          </p:cNvGraphicFramePr>
          <p:nvPr/>
        </p:nvGraphicFramePr>
        <p:xfrm>
          <a:off x="3546476" y="2428868"/>
          <a:ext cx="1811342" cy="982345"/>
        </p:xfrm>
        <a:graphic>
          <a:graphicData uri="http://schemas.openxmlformats.org/presentationml/2006/ole">
            <p:oleObj spid="_x0000_s44036" name="משוואה" r:id="rId4" imgW="888840" imgH="482400" progId="Equation.3">
              <p:embed/>
            </p:oleObj>
          </a:graphicData>
        </a:graphic>
      </p:graphicFrame>
      <p:sp>
        <p:nvSpPr>
          <p:cNvPr id="6" name="Rounded Rectangular Callout 5"/>
          <p:cNvSpPr/>
          <p:nvPr/>
        </p:nvSpPr>
        <p:spPr>
          <a:xfrm>
            <a:off x="6357950" y="2786058"/>
            <a:ext cx="2357454" cy="1500198"/>
          </a:xfrm>
          <a:prstGeom prst="wedgeRoundRectCallout">
            <a:avLst>
              <a:gd name="adj1" fmla="val -51596"/>
              <a:gd name="adj2" fmla="val 8491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For </a:t>
            </a:r>
            <a:r>
              <a:rPr lang="en-US" i="1" dirty="0" smtClean="0">
                <a:latin typeface="Times New Roman" pitchFamily="18" charset="0"/>
                <a:cs typeface="Times New Roman" pitchFamily="18" charset="0"/>
              </a:rPr>
              <a:t>k </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 log </a:t>
            </a:r>
            <a:r>
              <a:rPr lang="en-US" i="1"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a:t>
            </a:r>
            <a:endParaRPr lang="he-IL"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Reducing Query Complexity</a:t>
            </a:r>
            <a:endParaRPr lang="he-IL" dirty="0"/>
          </a:p>
        </p:txBody>
      </p:sp>
      <p:sp>
        <p:nvSpPr>
          <p:cNvPr id="3" name="Content Placeholder 2"/>
          <p:cNvSpPr>
            <a:spLocks noGrp="1"/>
          </p:cNvSpPr>
          <p:nvPr>
            <p:ph idx="1"/>
          </p:nvPr>
        </p:nvSpPr>
        <p:spPr/>
        <p:txBody>
          <a:bodyPr/>
          <a:lstStyle/>
          <a:p>
            <a:pPr algn="l" rtl="0"/>
            <a:r>
              <a:rPr lang="en-US" dirty="0" smtClean="0"/>
              <a:t>The goal now is to reduce the complexity:</a:t>
            </a:r>
          </a:p>
          <a:p>
            <a:pPr algn="l" rtl="0"/>
            <a:endParaRPr lang="en-US" dirty="0" smtClean="0"/>
          </a:p>
          <a:p>
            <a:pPr algn="l" rtl="0"/>
            <a:endParaRPr lang="en-US" dirty="0" smtClean="0"/>
          </a:p>
          <a:p>
            <a:pPr algn="l" rtl="0"/>
            <a:endParaRPr lang="en-US" dirty="0" smtClean="0"/>
          </a:p>
          <a:p>
            <a:pPr algn="l" rtl="0"/>
            <a:r>
              <a:rPr lang="en-US" dirty="0" smtClean="0"/>
              <a:t>To do this, we divide the set </a:t>
            </a:r>
            <a:r>
              <a:rPr lang="en-US" dirty="0" smtClean="0">
                <a:latin typeface="Script MT Bold" pitchFamily="66" charset="0"/>
              </a:rPr>
              <a:t>B</a:t>
            </a:r>
            <a:r>
              <a:rPr lang="en-US" dirty="0" smtClean="0"/>
              <a:t> into two sets:</a:t>
            </a:r>
          </a:p>
          <a:p>
            <a:pPr algn="l" rtl="0"/>
            <a:endParaRPr lang="en-US" sz="1400" dirty="0" smtClean="0"/>
          </a:p>
          <a:p>
            <a:pPr lvl="1" algn="l" rtl="0"/>
            <a:r>
              <a:rPr lang="en-US" dirty="0" smtClean="0"/>
              <a:t>Matrices </a:t>
            </a:r>
            <a:r>
              <a:rPr lang="en-US" i="1" dirty="0" smtClean="0">
                <a:latin typeface="Times New Roman" pitchFamily="18" charset="0"/>
                <a:cs typeface="Times New Roman" pitchFamily="18" charset="0"/>
              </a:rPr>
              <a:t>B</a:t>
            </a:r>
            <a:r>
              <a:rPr lang="en-US" dirty="0" smtClean="0"/>
              <a:t> in </a:t>
            </a:r>
            <a:r>
              <a:rPr lang="en-US" dirty="0" smtClean="0">
                <a:latin typeface="Script MT Bold" pitchFamily="66" charset="0"/>
              </a:rPr>
              <a:t>B</a:t>
            </a:r>
            <a:r>
              <a:rPr lang="en-US" dirty="0" smtClean="0"/>
              <a:t> that has few non-zero entries.</a:t>
            </a:r>
          </a:p>
          <a:p>
            <a:pPr lvl="1" algn="l" rtl="0"/>
            <a:r>
              <a:rPr lang="en-US" dirty="0" smtClean="0"/>
              <a:t>Matrices </a:t>
            </a:r>
            <a:r>
              <a:rPr lang="en-US" i="1" dirty="0" smtClean="0">
                <a:latin typeface="Times New Roman" pitchFamily="18" charset="0"/>
                <a:cs typeface="Times New Roman" pitchFamily="18" charset="0"/>
              </a:rPr>
              <a:t>B</a:t>
            </a:r>
            <a:r>
              <a:rPr lang="en-US" dirty="0" smtClean="0"/>
              <a:t> in </a:t>
            </a:r>
            <a:r>
              <a:rPr lang="en-US" dirty="0" smtClean="0">
                <a:latin typeface="Script MT Bold" pitchFamily="66" charset="0"/>
              </a:rPr>
              <a:t>B</a:t>
            </a:r>
            <a:r>
              <a:rPr lang="en-US" dirty="0" smtClean="0"/>
              <a:t> with many non-zero entries.</a:t>
            </a:r>
          </a:p>
          <a:p>
            <a:pPr algn="l" rtl="0">
              <a:buNone/>
            </a:pPr>
            <a:endParaRPr lang="en-US" dirty="0" smtClean="0"/>
          </a:p>
        </p:txBody>
      </p:sp>
      <p:graphicFrame>
        <p:nvGraphicFramePr>
          <p:cNvPr id="4" name="Object 3"/>
          <p:cNvGraphicFramePr>
            <a:graphicFrameLocks noChangeAspect="1"/>
          </p:cNvGraphicFramePr>
          <p:nvPr/>
        </p:nvGraphicFramePr>
        <p:xfrm>
          <a:off x="2500298" y="2714620"/>
          <a:ext cx="3143272" cy="857256"/>
        </p:xfrm>
        <a:graphic>
          <a:graphicData uri="http://schemas.openxmlformats.org/presentationml/2006/ole">
            <p:oleObj spid="_x0000_s48130" name="משוואה" r:id="rId3" imgW="1676160" imgH="457200" progId="Equation.3">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Cases </a:t>
            </a:r>
            <a:endParaRPr lang="he-IL" dirty="0"/>
          </a:p>
        </p:txBody>
      </p:sp>
      <p:sp>
        <p:nvSpPr>
          <p:cNvPr id="4" name="Oval 3"/>
          <p:cNvSpPr/>
          <p:nvPr/>
        </p:nvSpPr>
        <p:spPr>
          <a:xfrm>
            <a:off x="3786182" y="1928802"/>
            <a:ext cx="1428760" cy="14287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dirty="0">
              <a:solidFill>
                <a:schemeClr val="tx1"/>
              </a:solidFill>
            </a:endParaRPr>
          </a:p>
        </p:txBody>
      </p:sp>
      <p:sp>
        <p:nvSpPr>
          <p:cNvPr id="5" name="Oval 4"/>
          <p:cNvSpPr/>
          <p:nvPr/>
        </p:nvSpPr>
        <p:spPr>
          <a:xfrm>
            <a:off x="2143108" y="3929066"/>
            <a:ext cx="1571636" cy="150019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dirty="0">
              <a:solidFill>
                <a:schemeClr val="tx1"/>
              </a:solidFill>
            </a:endParaRPr>
          </a:p>
        </p:txBody>
      </p:sp>
      <p:sp>
        <p:nvSpPr>
          <p:cNvPr id="7" name="Oval 6"/>
          <p:cNvSpPr/>
          <p:nvPr/>
        </p:nvSpPr>
        <p:spPr>
          <a:xfrm>
            <a:off x="5357818" y="3929066"/>
            <a:ext cx="1571636" cy="150019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dirty="0">
              <a:solidFill>
                <a:schemeClr val="tx1"/>
              </a:solidFill>
            </a:endParaRPr>
          </a:p>
        </p:txBody>
      </p:sp>
      <p:cxnSp>
        <p:nvCxnSpPr>
          <p:cNvPr id="9" name="Straight Arrow Connector 8"/>
          <p:cNvCxnSpPr>
            <a:stCxn id="4" idx="3"/>
            <a:endCxn id="5" idx="7"/>
          </p:cNvCxnSpPr>
          <p:nvPr/>
        </p:nvCxnSpPr>
        <p:spPr>
          <a:xfrm rot="5400000">
            <a:off x="3239781" y="3393127"/>
            <a:ext cx="1000440" cy="5108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5"/>
            <a:endCxn id="7" idx="1"/>
          </p:cNvCxnSpPr>
          <p:nvPr/>
        </p:nvCxnSpPr>
        <p:spPr>
          <a:xfrm rot="16200000" flipH="1">
            <a:off x="4796622" y="3357408"/>
            <a:ext cx="1000440" cy="5822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0" name="Content Placeholder 9"/>
          <p:cNvGraphicFramePr>
            <a:graphicFrameLocks noChangeAspect="1"/>
          </p:cNvGraphicFramePr>
          <p:nvPr>
            <p:ph idx="1"/>
          </p:nvPr>
        </p:nvGraphicFramePr>
        <p:xfrm>
          <a:off x="3929058" y="2000240"/>
          <a:ext cx="1116506" cy="1214446"/>
        </p:xfrm>
        <a:graphic>
          <a:graphicData uri="http://schemas.openxmlformats.org/presentationml/2006/ole">
            <p:oleObj spid="_x0000_s49154" name="משוואה" r:id="rId3" imgW="583920" imgH="634680" progId="Equation.3">
              <p:embed/>
            </p:oleObj>
          </a:graphicData>
        </a:graphic>
      </p:graphicFrame>
      <p:graphicFrame>
        <p:nvGraphicFramePr>
          <p:cNvPr id="30724" name="Content Placeholder 9"/>
          <p:cNvGraphicFramePr>
            <a:graphicFrameLocks noChangeAspect="1"/>
          </p:cNvGraphicFramePr>
          <p:nvPr/>
        </p:nvGraphicFramePr>
        <p:xfrm>
          <a:off x="5744504" y="4014792"/>
          <a:ext cx="857256" cy="1343034"/>
        </p:xfrm>
        <a:graphic>
          <a:graphicData uri="http://schemas.openxmlformats.org/presentationml/2006/ole">
            <p:oleObj spid="_x0000_s49155" name="משוואה" r:id="rId4" imgW="698400" imgH="1091880" progId="Equation.3">
              <p:embed/>
            </p:oleObj>
          </a:graphicData>
        </a:graphic>
      </p:graphicFrame>
      <p:graphicFrame>
        <p:nvGraphicFramePr>
          <p:cNvPr id="30725" name="Content Placeholder 9"/>
          <p:cNvGraphicFramePr>
            <a:graphicFrameLocks noChangeAspect="1"/>
          </p:cNvGraphicFramePr>
          <p:nvPr/>
        </p:nvGraphicFramePr>
        <p:xfrm>
          <a:off x="2492375" y="4000500"/>
          <a:ext cx="827088" cy="1343025"/>
        </p:xfrm>
        <a:graphic>
          <a:graphicData uri="http://schemas.openxmlformats.org/presentationml/2006/ole">
            <p:oleObj spid="_x0000_s49156" name="משוואה" r:id="rId5" imgW="672840" imgH="1091880" progId="Equation.3">
              <p:embed/>
            </p:oleObj>
          </a:graphicData>
        </a:graphic>
      </p:graphicFrame>
      <p:graphicFrame>
        <p:nvGraphicFramePr>
          <p:cNvPr id="13" name="Object 12"/>
          <p:cNvGraphicFramePr>
            <a:graphicFrameLocks noChangeAspect="1"/>
          </p:cNvGraphicFramePr>
          <p:nvPr/>
        </p:nvGraphicFramePr>
        <p:xfrm>
          <a:off x="1260475" y="4429125"/>
          <a:ext cx="765175" cy="520700"/>
        </p:xfrm>
        <a:graphic>
          <a:graphicData uri="http://schemas.openxmlformats.org/presentationml/2006/ole">
            <p:oleObj spid="_x0000_s49157" name="משוואה" r:id="rId6" imgW="317160" imgH="215640" progId="Equation.3">
              <p:embed/>
            </p:oleObj>
          </a:graphicData>
        </a:graphic>
      </p:graphicFrame>
      <p:graphicFrame>
        <p:nvGraphicFramePr>
          <p:cNvPr id="30727" name="Object 7"/>
          <p:cNvGraphicFramePr>
            <a:graphicFrameLocks noChangeAspect="1"/>
          </p:cNvGraphicFramePr>
          <p:nvPr/>
        </p:nvGraphicFramePr>
        <p:xfrm>
          <a:off x="4506913" y="4429125"/>
          <a:ext cx="795337" cy="520700"/>
        </p:xfrm>
        <a:graphic>
          <a:graphicData uri="http://schemas.openxmlformats.org/presentationml/2006/ole">
            <p:oleObj spid="_x0000_s49158" name="משוואה" r:id="rId7" imgW="330120" imgH="215640" progId="Equation.3">
              <p:embed/>
            </p:oleObj>
          </a:graphicData>
        </a:graphic>
      </p:graphicFrame>
      <p:graphicFrame>
        <p:nvGraphicFramePr>
          <p:cNvPr id="30728" name="Object 8"/>
          <p:cNvGraphicFramePr>
            <a:graphicFrameLocks noChangeAspect="1"/>
          </p:cNvGraphicFramePr>
          <p:nvPr/>
        </p:nvGraphicFramePr>
        <p:xfrm>
          <a:off x="2974975" y="2382838"/>
          <a:ext cx="703263" cy="428625"/>
        </p:xfrm>
        <a:graphic>
          <a:graphicData uri="http://schemas.openxmlformats.org/presentationml/2006/ole">
            <p:oleObj spid="_x0000_s49159" name="משוואה" r:id="rId8" imgW="291960" imgH="177480" progId="Equation.3">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Graphical Meaning </a:t>
            </a:r>
            <a:endParaRPr lang="he-IL" dirty="0"/>
          </a:p>
        </p:txBody>
      </p:sp>
      <p:grpSp>
        <p:nvGrpSpPr>
          <p:cNvPr id="15" name="Group 14"/>
          <p:cNvGrpSpPr/>
          <p:nvPr/>
        </p:nvGrpSpPr>
        <p:grpSpPr>
          <a:xfrm>
            <a:off x="1142976" y="2143116"/>
            <a:ext cx="2454269" cy="1500198"/>
            <a:chOff x="1260475" y="3929066"/>
            <a:chExt cx="2454269" cy="1500198"/>
          </a:xfrm>
        </p:grpSpPr>
        <p:sp>
          <p:nvSpPr>
            <p:cNvPr id="5" name="Oval 4"/>
            <p:cNvSpPr/>
            <p:nvPr/>
          </p:nvSpPr>
          <p:spPr>
            <a:xfrm>
              <a:off x="2143108" y="3929066"/>
              <a:ext cx="1571636" cy="150019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dirty="0">
                <a:solidFill>
                  <a:schemeClr val="tx1"/>
                </a:solidFill>
              </a:endParaRPr>
            </a:p>
          </p:txBody>
        </p:sp>
        <p:graphicFrame>
          <p:nvGraphicFramePr>
            <p:cNvPr id="11" name="Content Placeholder 9"/>
            <p:cNvGraphicFramePr>
              <a:graphicFrameLocks noChangeAspect="1"/>
            </p:cNvGraphicFramePr>
            <p:nvPr/>
          </p:nvGraphicFramePr>
          <p:xfrm>
            <a:off x="2500298" y="4000504"/>
            <a:ext cx="811212" cy="1343025"/>
          </p:xfrm>
          <a:graphic>
            <a:graphicData uri="http://schemas.openxmlformats.org/presentationml/2006/ole">
              <p:oleObj spid="_x0000_s50180" name="משוואה" r:id="rId3" imgW="660240" imgH="1091880" progId="Equation.3">
                <p:embed/>
              </p:oleObj>
            </a:graphicData>
          </a:graphic>
        </p:graphicFrame>
        <p:graphicFrame>
          <p:nvGraphicFramePr>
            <p:cNvPr id="12" name="Object 11"/>
            <p:cNvGraphicFramePr>
              <a:graphicFrameLocks noChangeAspect="1"/>
            </p:cNvGraphicFramePr>
            <p:nvPr/>
          </p:nvGraphicFramePr>
          <p:xfrm>
            <a:off x="1260475" y="4429125"/>
            <a:ext cx="765175" cy="520700"/>
          </p:xfrm>
          <a:graphic>
            <a:graphicData uri="http://schemas.openxmlformats.org/presentationml/2006/ole">
              <p:oleObj spid="_x0000_s50181" name="משוואה" r:id="rId4" imgW="317160" imgH="215640" progId="Equation.3">
                <p:embed/>
              </p:oleObj>
            </a:graphicData>
          </a:graphic>
        </p:graphicFrame>
      </p:grpSp>
      <p:grpSp>
        <p:nvGrpSpPr>
          <p:cNvPr id="16" name="Group 15"/>
          <p:cNvGrpSpPr/>
          <p:nvPr/>
        </p:nvGrpSpPr>
        <p:grpSpPr>
          <a:xfrm>
            <a:off x="5507045" y="2143116"/>
            <a:ext cx="2422541" cy="1500198"/>
            <a:chOff x="4506913" y="3929066"/>
            <a:chExt cx="2422541" cy="1500198"/>
          </a:xfrm>
        </p:grpSpPr>
        <p:sp>
          <p:nvSpPr>
            <p:cNvPr id="6" name="Oval 5"/>
            <p:cNvSpPr/>
            <p:nvPr/>
          </p:nvSpPr>
          <p:spPr>
            <a:xfrm>
              <a:off x="5357818" y="3929066"/>
              <a:ext cx="1571636" cy="150019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dirty="0">
                <a:solidFill>
                  <a:schemeClr val="tx1"/>
                </a:solidFill>
              </a:endParaRPr>
            </a:p>
          </p:txBody>
        </p:sp>
        <p:graphicFrame>
          <p:nvGraphicFramePr>
            <p:cNvPr id="10" name="Content Placeholder 9"/>
            <p:cNvGraphicFramePr>
              <a:graphicFrameLocks noChangeAspect="1"/>
            </p:cNvGraphicFramePr>
            <p:nvPr/>
          </p:nvGraphicFramePr>
          <p:xfrm>
            <a:off x="5744504" y="4014792"/>
            <a:ext cx="857256" cy="1343034"/>
          </p:xfrm>
          <a:graphic>
            <a:graphicData uri="http://schemas.openxmlformats.org/presentationml/2006/ole">
              <p:oleObj spid="_x0000_s50179" name="משוואה" r:id="rId5" imgW="698400" imgH="1091880" progId="Equation.3">
                <p:embed/>
              </p:oleObj>
            </a:graphicData>
          </a:graphic>
        </p:graphicFrame>
        <p:graphicFrame>
          <p:nvGraphicFramePr>
            <p:cNvPr id="13" name="Object 7"/>
            <p:cNvGraphicFramePr>
              <a:graphicFrameLocks noChangeAspect="1"/>
            </p:cNvGraphicFramePr>
            <p:nvPr/>
          </p:nvGraphicFramePr>
          <p:xfrm>
            <a:off x="4506913" y="4429125"/>
            <a:ext cx="795337" cy="520700"/>
          </p:xfrm>
          <a:graphic>
            <a:graphicData uri="http://schemas.openxmlformats.org/presentationml/2006/ole">
              <p:oleObj spid="_x0000_s50182" name="משוואה" r:id="rId6" imgW="330120" imgH="215640" progId="Equation.3">
                <p:embed/>
              </p:oleObj>
            </a:graphicData>
          </a:graphic>
        </p:graphicFrame>
      </p:grpSp>
      <p:cxnSp>
        <p:nvCxnSpPr>
          <p:cNvPr id="18" name="Straight Connector 17"/>
          <p:cNvCxnSpPr/>
          <p:nvPr/>
        </p:nvCxnSpPr>
        <p:spPr>
          <a:xfrm rot="16200000" flipH="1">
            <a:off x="2285984" y="4286256"/>
            <a:ext cx="4500594" cy="71438"/>
          </a:xfrm>
          <a:prstGeom prst="line">
            <a:avLst/>
          </a:prstGeom>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1500166" y="4500570"/>
            <a:ext cx="1500198" cy="1571636"/>
          </a:xfrm>
          <a:prstGeom prst="ellipse">
            <a:avLst/>
          </a:prstGeom>
          <a:solidFill>
            <a:srgbClr val="F0F6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21" name="Oval 20"/>
          <p:cNvSpPr/>
          <p:nvPr/>
        </p:nvSpPr>
        <p:spPr>
          <a:xfrm>
            <a:off x="5500694" y="4572008"/>
            <a:ext cx="1500198" cy="1571636"/>
          </a:xfrm>
          <a:prstGeom prst="ellipse">
            <a:avLst/>
          </a:prstGeom>
          <a:solidFill>
            <a:srgbClr val="F0F6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i="1" dirty="0" smtClean="0">
                <a:solidFill>
                  <a:schemeClr val="tx1"/>
                </a:solidFill>
                <a:latin typeface="Times New Roman" pitchFamily="18" charset="0"/>
                <a:cs typeface="Times New Roman" pitchFamily="18" charset="0"/>
              </a:rPr>
              <a:t>E</a:t>
            </a:r>
            <a:r>
              <a:rPr lang="en-US" dirty="0" smtClean="0">
                <a:solidFill>
                  <a:schemeClr val="tx1"/>
                </a:solidFill>
                <a:latin typeface="Times New Roman" pitchFamily="18" charset="0"/>
                <a:cs typeface="Times New Roman" pitchFamily="18" charset="0"/>
              </a:rPr>
              <a:t>(</a:t>
            </a:r>
            <a:r>
              <a:rPr lang="en-US" i="1" dirty="0" smtClean="0">
                <a:solidFill>
                  <a:schemeClr val="tx1"/>
                </a:solidFill>
                <a:latin typeface="Times New Roman" pitchFamily="18" charset="0"/>
                <a:cs typeface="Times New Roman" pitchFamily="18" charset="0"/>
              </a:rPr>
              <a:t>G</a:t>
            </a:r>
            <a:r>
              <a:rPr lang="en-US" baseline="-25000" dirty="0" smtClean="0">
                <a:solidFill>
                  <a:schemeClr val="tx1"/>
                </a:solidFill>
                <a:latin typeface="Times New Roman" pitchFamily="18" charset="0"/>
                <a:cs typeface="Times New Roman" pitchFamily="18" charset="0"/>
              </a:rPr>
              <a:t>1</a:t>
            </a:r>
            <a:r>
              <a:rPr lang="en-US" dirty="0" smtClean="0">
                <a:solidFill>
                  <a:schemeClr val="tx1"/>
                </a:solidFill>
                <a:latin typeface="Times New Roman" pitchFamily="18" charset="0"/>
                <a:cs typeface="Times New Roman" pitchFamily="18" charset="0"/>
              </a:rPr>
              <a:t>)</a:t>
            </a:r>
            <a:endParaRPr lang="he-IL" dirty="0">
              <a:solidFill>
                <a:schemeClr val="tx1"/>
              </a:solidFill>
              <a:latin typeface="Times New Roman" pitchFamily="18" charset="0"/>
              <a:cs typeface="Times New Roman" pitchFamily="18" charset="0"/>
            </a:endParaRPr>
          </a:p>
        </p:txBody>
      </p:sp>
      <p:sp>
        <p:nvSpPr>
          <p:cNvPr id="22" name="Oval 21"/>
          <p:cNvSpPr/>
          <p:nvPr/>
        </p:nvSpPr>
        <p:spPr>
          <a:xfrm>
            <a:off x="6715140" y="4572008"/>
            <a:ext cx="1500198" cy="1571636"/>
          </a:xfrm>
          <a:prstGeom prst="ellipse">
            <a:avLst/>
          </a:prstGeom>
          <a:solidFill>
            <a:srgbClr val="FF0000">
              <a:alpha val="49000"/>
            </a:srgb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i="1" dirty="0" smtClean="0">
                <a:solidFill>
                  <a:schemeClr val="tx1"/>
                </a:solidFill>
                <a:latin typeface="Times New Roman" pitchFamily="18" charset="0"/>
                <a:cs typeface="Times New Roman" pitchFamily="18" charset="0"/>
              </a:rPr>
              <a:t>E</a:t>
            </a:r>
            <a:r>
              <a:rPr lang="en-US" dirty="0" smtClean="0">
                <a:solidFill>
                  <a:schemeClr val="tx1"/>
                </a:solidFill>
                <a:latin typeface="Times New Roman" pitchFamily="18" charset="0"/>
                <a:cs typeface="Times New Roman" pitchFamily="18" charset="0"/>
              </a:rPr>
              <a:t>(</a:t>
            </a:r>
            <a:r>
              <a:rPr lang="en-US" i="1" dirty="0" smtClean="0">
                <a:solidFill>
                  <a:schemeClr val="tx1"/>
                </a:solidFill>
                <a:latin typeface="Times New Roman" pitchFamily="18" charset="0"/>
                <a:cs typeface="Times New Roman" pitchFamily="18" charset="0"/>
              </a:rPr>
              <a:t>G</a:t>
            </a:r>
            <a:r>
              <a:rPr lang="en-US" baseline="-25000" dirty="0" smtClean="0">
                <a:solidFill>
                  <a:schemeClr val="tx1"/>
                </a:solidFill>
                <a:latin typeface="Times New Roman" pitchFamily="18" charset="0"/>
                <a:cs typeface="Times New Roman" pitchFamily="18" charset="0"/>
              </a:rPr>
              <a:t>2</a:t>
            </a:r>
            <a:r>
              <a:rPr lang="en-US" dirty="0" smtClean="0">
                <a:solidFill>
                  <a:schemeClr val="tx1"/>
                </a:solidFill>
                <a:latin typeface="Times New Roman" pitchFamily="18" charset="0"/>
                <a:cs typeface="Times New Roman" pitchFamily="18" charset="0"/>
              </a:rPr>
              <a:t>)</a:t>
            </a:r>
            <a:endParaRPr lang="he-IL" dirty="0">
              <a:solidFill>
                <a:schemeClr val="tx1"/>
              </a:solidFill>
              <a:latin typeface="Times New Roman" pitchFamily="18" charset="0"/>
              <a:cs typeface="Times New Roman" pitchFamily="18" charset="0"/>
            </a:endParaRPr>
          </a:p>
        </p:txBody>
      </p:sp>
      <p:sp>
        <p:nvSpPr>
          <p:cNvPr id="23" name="Oval 22"/>
          <p:cNvSpPr/>
          <p:nvPr/>
        </p:nvSpPr>
        <p:spPr>
          <a:xfrm>
            <a:off x="1857356" y="4500570"/>
            <a:ext cx="1500198" cy="1571636"/>
          </a:xfrm>
          <a:prstGeom prst="ellipse">
            <a:avLst/>
          </a:prstGeom>
          <a:solidFill>
            <a:srgbClr val="FF0000">
              <a:alpha val="49000"/>
            </a:srgb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aphicFrame>
        <p:nvGraphicFramePr>
          <p:cNvPr id="24" name="Object 23"/>
          <p:cNvGraphicFramePr>
            <a:graphicFrameLocks noChangeAspect="1"/>
          </p:cNvGraphicFramePr>
          <p:nvPr/>
        </p:nvGraphicFramePr>
        <p:xfrm>
          <a:off x="857224" y="3929066"/>
          <a:ext cx="651346" cy="357190"/>
        </p:xfrm>
        <a:graphic>
          <a:graphicData uri="http://schemas.openxmlformats.org/presentationml/2006/ole">
            <p:oleObj spid="_x0000_s50184" name="משוואה" r:id="rId7" imgW="393480" imgH="215640" progId="Equation.3">
              <p:embed/>
            </p:oleObj>
          </a:graphicData>
        </a:graphic>
      </p:graphicFrame>
      <p:graphicFrame>
        <p:nvGraphicFramePr>
          <p:cNvPr id="50185" name="Object 9"/>
          <p:cNvGraphicFramePr>
            <a:graphicFrameLocks noChangeAspect="1"/>
          </p:cNvGraphicFramePr>
          <p:nvPr/>
        </p:nvGraphicFramePr>
        <p:xfrm>
          <a:off x="3471860" y="3929066"/>
          <a:ext cx="671512" cy="357188"/>
        </p:xfrm>
        <a:graphic>
          <a:graphicData uri="http://schemas.openxmlformats.org/presentationml/2006/ole">
            <p:oleObj spid="_x0000_s50185" name="משוואה" r:id="rId8" imgW="406080" imgH="215640" progId="Equation.3">
              <p:embed/>
            </p:oleObj>
          </a:graphicData>
        </a:graphic>
      </p:graphicFrame>
      <p:cxnSp>
        <p:nvCxnSpPr>
          <p:cNvPr id="27" name="Straight Arrow Connector 26"/>
          <p:cNvCxnSpPr>
            <a:endCxn id="19" idx="1"/>
          </p:cNvCxnSpPr>
          <p:nvPr/>
        </p:nvCxnSpPr>
        <p:spPr>
          <a:xfrm>
            <a:off x="1214414" y="4286256"/>
            <a:ext cx="505451" cy="4444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23" idx="7"/>
          </p:cNvCxnSpPr>
          <p:nvPr/>
        </p:nvCxnSpPr>
        <p:spPr>
          <a:xfrm rot="10800000" flipV="1">
            <a:off x="3137856" y="4286255"/>
            <a:ext cx="648327" cy="4444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First Case</a:t>
            </a:r>
            <a:endParaRPr lang="he-IL" dirty="0"/>
          </a:p>
        </p:txBody>
      </p:sp>
      <p:sp>
        <p:nvSpPr>
          <p:cNvPr id="3" name="Content Placeholder 2"/>
          <p:cNvSpPr>
            <a:spLocks noGrp="1"/>
          </p:cNvSpPr>
          <p:nvPr>
            <p:ph idx="1"/>
          </p:nvPr>
        </p:nvSpPr>
        <p:spPr/>
        <p:txBody>
          <a:bodyPr/>
          <a:lstStyle/>
          <a:p>
            <a:pPr algn="l" rtl="0"/>
            <a:endParaRPr lang="en-US" dirty="0" smtClean="0"/>
          </a:p>
          <a:p>
            <a:pPr algn="l" rtl="0"/>
            <a:r>
              <a:rPr lang="en-US" dirty="0" smtClean="0"/>
              <a:t>In this case, we must find                      queries to eliminate every </a:t>
            </a:r>
            <a:r>
              <a:rPr lang="en-US" i="1" dirty="0" smtClean="0">
                <a:latin typeface="Times New Roman" pitchFamily="18" charset="0"/>
                <a:cs typeface="Times New Roman" pitchFamily="18" charset="0"/>
              </a:rPr>
              <a:t>B</a:t>
            </a:r>
            <a:r>
              <a:rPr lang="en-US" dirty="0" smtClean="0"/>
              <a:t> in </a:t>
            </a:r>
            <a:r>
              <a:rPr lang="en-US" dirty="0" smtClean="0">
                <a:latin typeface="Script MT Bold" pitchFamily="66" charset="0"/>
                <a:cs typeface="Times New Roman" pitchFamily="18" charset="0"/>
              </a:rPr>
              <a:t>B</a:t>
            </a:r>
            <a:r>
              <a:rPr lang="en-US" baseline="-25000" dirty="0" smtClean="0">
                <a:latin typeface="Times New Roman" pitchFamily="18" charset="0"/>
                <a:cs typeface="Times New Roman" pitchFamily="18" charset="0"/>
              </a:rPr>
              <a:t>1</a:t>
            </a:r>
            <a:r>
              <a:rPr lang="en-US" dirty="0" smtClean="0"/>
              <a:t>.</a:t>
            </a:r>
          </a:p>
          <a:p>
            <a:pPr algn="l" rtl="0"/>
            <a:endParaRPr lang="en-US" dirty="0" smtClean="0"/>
          </a:p>
          <a:p>
            <a:pPr algn="l" rtl="0"/>
            <a:endParaRPr lang="en-US" dirty="0" smtClean="0"/>
          </a:p>
          <a:p>
            <a:pPr algn="l" rtl="0"/>
            <a:r>
              <a:rPr lang="en-US" dirty="0" smtClean="0"/>
              <a:t>If we randomly choose </a:t>
            </a:r>
            <a:r>
              <a:rPr lang="en-US" i="1" dirty="0" smtClean="0">
                <a:latin typeface="Times New Roman" pitchFamily="18" charset="0"/>
                <a:cs typeface="Times New Roman" pitchFamily="18" charset="0"/>
              </a:rPr>
              <a:t>k</a:t>
            </a:r>
            <a:r>
              <a:rPr lang="en-US" dirty="0" smtClean="0"/>
              <a:t> queries, the probability that there exists a matrix in </a:t>
            </a:r>
            <a:r>
              <a:rPr lang="en-US" dirty="0" smtClean="0">
                <a:latin typeface="Script MT Bold" pitchFamily="66" charset="0"/>
                <a:cs typeface="Times New Roman" pitchFamily="18" charset="0"/>
              </a:rPr>
              <a:t>B</a:t>
            </a:r>
            <a:r>
              <a:rPr lang="en-US" baseline="-25000" dirty="0" smtClean="0">
                <a:latin typeface="Times New Roman" pitchFamily="18" charset="0"/>
                <a:cs typeface="Times New Roman" pitchFamily="18" charset="0"/>
              </a:rPr>
              <a:t>1  </a:t>
            </a:r>
            <a:r>
              <a:rPr lang="en-US" dirty="0" smtClean="0"/>
              <a:t>that we haven’t eliminate is less than </a:t>
            </a:r>
            <a:r>
              <a:rPr lang="en-US" dirty="0" smtClean="0">
                <a:latin typeface="Times New Roman" pitchFamily="18" charset="0"/>
                <a:cs typeface="Times New Roman" pitchFamily="18" charset="0"/>
              </a:rPr>
              <a:t>1</a:t>
            </a:r>
            <a:r>
              <a:rPr lang="en-US" dirty="0" smtClean="0"/>
              <a:t>. This is because the size of </a:t>
            </a:r>
            <a:r>
              <a:rPr lang="en-US" dirty="0" smtClean="0">
                <a:latin typeface="Script MT Bold" pitchFamily="66" charset="0"/>
                <a:cs typeface="Times New Roman" pitchFamily="18" charset="0"/>
              </a:rPr>
              <a:t>B</a:t>
            </a:r>
            <a:r>
              <a:rPr lang="en-US" baseline="-25000" dirty="0" smtClean="0">
                <a:latin typeface="Times New Roman" pitchFamily="18" charset="0"/>
                <a:cs typeface="Times New Roman" pitchFamily="18" charset="0"/>
              </a:rPr>
              <a:t>1</a:t>
            </a:r>
            <a:r>
              <a:rPr lang="en-US" dirty="0" smtClean="0"/>
              <a:t> is small!  Therefore, this case can be easily handled. </a:t>
            </a:r>
          </a:p>
        </p:txBody>
      </p:sp>
      <p:graphicFrame>
        <p:nvGraphicFramePr>
          <p:cNvPr id="4" name="Object 3"/>
          <p:cNvGraphicFramePr>
            <a:graphicFrameLocks noChangeAspect="1"/>
          </p:cNvGraphicFramePr>
          <p:nvPr/>
        </p:nvGraphicFramePr>
        <p:xfrm>
          <a:off x="4451540" y="2304880"/>
          <a:ext cx="1702606" cy="785818"/>
        </p:xfrm>
        <a:graphic>
          <a:graphicData uri="http://schemas.openxmlformats.org/presentationml/2006/ole">
            <p:oleObj spid="_x0000_s51202" name="משוואה" r:id="rId3" imgW="990360" imgH="457200" progId="Equation.3">
              <p:embed/>
            </p:oleObj>
          </a:graphicData>
        </a:graphic>
      </p:graphicFrame>
      <p:sp>
        <p:nvSpPr>
          <p:cNvPr id="5" name="Oval 4"/>
          <p:cNvSpPr/>
          <p:nvPr/>
        </p:nvSpPr>
        <p:spPr>
          <a:xfrm>
            <a:off x="7286644" y="571480"/>
            <a:ext cx="1143008" cy="1214446"/>
          </a:xfrm>
          <a:prstGeom prst="ellipse">
            <a:avLst/>
          </a:prstGeom>
          <a:solidFill>
            <a:srgbClr val="F0F6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6" name="Oval 5"/>
          <p:cNvSpPr/>
          <p:nvPr/>
        </p:nvSpPr>
        <p:spPr>
          <a:xfrm>
            <a:off x="7500958" y="571480"/>
            <a:ext cx="1143008" cy="1214446"/>
          </a:xfrm>
          <a:prstGeom prst="ellipse">
            <a:avLst/>
          </a:prstGeom>
          <a:solidFill>
            <a:srgbClr val="FF0000">
              <a:alpha val="49000"/>
            </a:srgb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Second Case</a:t>
            </a:r>
            <a:endParaRPr lang="he-IL" dirty="0"/>
          </a:p>
        </p:txBody>
      </p:sp>
      <p:sp>
        <p:nvSpPr>
          <p:cNvPr id="3" name="Content Placeholder 2"/>
          <p:cNvSpPr>
            <a:spLocks noGrp="1"/>
          </p:cNvSpPr>
          <p:nvPr>
            <p:ph idx="1"/>
          </p:nvPr>
        </p:nvSpPr>
        <p:spPr/>
        <p:txBody>
          <a:bodyPr/>
          <a:lstStyle/>
          <a:p>
            <a:pPr algn="l" rtl="0"/>
            <a:r>
              <a:rPr lang="en-US" dirty="0" smtClean="0"/>
              <a:t>We use the following [</a:t>
            </a:r>
            <a:r>
              <a:rPr lang="en-US" dirty="0" err="1" smtClean="0"/>
              <a:t>Littlewood</a:t>
            </a:r>
            <a:r>
              <a:rPr lang="en-US" dirty="0" smtClean="0"/>
              <a:t> - </a:t>
            </a:r>
            <a:r>
              <a:rPr lang="en-US" dirty="0" err="1" smtClean="0"/>
              <a:t>Offord</a:t>
            </a:r>
            <a:r>
              <a:rPr lang="en-US" dirty="0" smtClean="0"/>
              <a:t>]:</a:t>
            </a:r>
          </a:p>
          <a:p>
            <a:pPr algn="l" rtl="0"/>
            <a:endParaRPr lang="en-US" dirty="0" smtClean="0"/>
          </a:p>
          <a:p>
            <a:pPr lvl="1" algn="l" rtl="0"/>
            <a:r>
              <a:rPr lang="en-US" dirty="0" smtClean="0"/>
              <a:t>Let             be vector.  Then for a randomly chosen </a:t>
            </a:r>
            <a:br>
              <a:rPr lang="en-US" dirty="0" smtClean="0"/>
            </a:br>
            <a:r>
              <a:rPr lang="en-US" dirty="0" smtClean="0">
                <a:latin typeface="Times New Roman" pitchFamily="18" charset="0"/>
                <a:cs typeface="Times New Roman" pitchFamily="18" charset="0"/>
              </a:rPr>
              <a:t>(0,1)- </a:t>
            </a:r>
            <a:r>
              <a:rPr lang="en-US" dirty="0" smtClean="0"/>
              <a:t>vector </a:t>
            </a:r>
            <a:r>
              <a:rPr lang="en-US" i="1" dirty="0" smtClean="0">
                <a:latin typeface="Times New Roman" pitchFamily="18" charset="0"/>
                <a:cs typeface="Times New Roman" pitchFamily="18" charset="0"/>
              </a:rPr>
              <a:t>x</a:t>
            </a:r>
            <a:r>
              <a:rPr lang="en-US" dirty="0" smtClean="0"/>
              <a:t> we have</a:t>
            </a:r>
          </a:p>
        </p:txBody>
      </p:sp>
      <p:graphicFrame>
        <p:nvGraphicFramePr>
          <p:cNvPr id="4" name="Object 3"/>
          <p:cNvGraphicFramePr>
            <a:graphicFrameLocks noChangeAspect="1"/>
          </p:cNvGraphicFramePr>
          <p:nvPr/>
        </p:nvGraphicFramePr>
        <p:xfrm>
          <a:off x="2902392" y="4071942"/>
          <a:ext cx="2812616" cy="928694"/>
        </p:xfrm>
        <a:graphic>
          <a:graphicData uri="http://schemas.openxmlformats.org/presentationml/2006/ole">
            <p:oleObj spid="_x0000_s52226" name="משוואה" r:id="rId4" imgW="1346040" imgH="444240" progId="Equation.3">
              <p:embed/>
            </p:oleObj>
          </a:graphicData>
        </a:graphic>
      </p:graphicFrame>
      <p:sp>
        <p:nvSpPr>
          <p:cNvPr id="5" name="Oval 4"/>
          <p:cNvSpPr/>
          <p:nvPr/>
        </p:nvSpPr>
        <p:spPr>
          <a:xfrm>
            <a:off x="6572264" y="642918"/>
            <a:ext cx="1214446" cy="1214446"/>
          </a:xfrm>
          <a:prstGeom prst="ellipse">
            <a:avLst/>
          </a:prstGeom>
          <a:solidFill>
            <a:srgbClr val="F0F6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i="1" dirty="0" smtClean="0">
                <a:solidFill>
                  <a:schemeClr val="tx1"/>
                </a:solidFill>
                <a:latin typeface="Times New Roman" pitchFamily="18" charset="0"/>
                <a:cs typeface="Times New Roman" pitchFamily="18" charset="0"/>
              </a:rPr>
              <a:t>E</a:t>
            </a:r>
            <a:r>
              <a:rPr lang="en-US" dirty="0" smtClean="0">
                <a:solidFill>
                  <a:schemeClr val="tx1"/>
                </a:solidFill>
                <a:latin typeface="Times New Roman" pitchFamily="18" charset="0"/>
                <a:cs typeface="Times New Roman" pitchFamily="18" charset="0"/>
              </a:rPr>
              <a:t>(</a:t>
            </a:r>
            <a:r>
              <a:rPr lang="en-US" i="1" dirty="0" smtClean="0">
                <a:solidFill>
                  <a:schemeClr val="tx1"/>
                </a:solidFill>
                <a:latin typeface="Times New Roman" pitchFamily="18" charset="0"/>
                <a:cs typeface="Times New Roman" pitchFamily="18" charset="0"/>
              </a:rPr>
              <a:t>G</a:t>
            </a:r>
            <a:r>
              <a:rPr lang="en-US" baseline="-25000" dirty="0" smtClean="0">
                <a:solidFill>
                  <a:schemeClr val="tx1"/>
                </a:solidFill>
                <a:latin typeface="Times New Roman" pitchFamily="18" charset="0"/>
                <a:cs typeface="Times New Roman" pitchFamily="18" charset="0"/>
              </a:rPr>
              <a:t>1</a:t>
            </a:r>
            <a:r>
              <a:rPr lang="en-US" dirty="0" smtClean="0">
                <a:solidFill>
                  <a:schemeClr val="tx1"/>
                </a:solidFill>
                <a:latin typeface="Times New Roman" pitchFamily="18" charset="0"/>
                <a:cs typeface="Times New Roman" pitchFamily="18" charset="0"/>
              </a:rPr>
              <a:t>)</a:t>
            </a:r>
            <a:endParaRPr lang="he-IL" dirty="0">
              <a:solidFill>
                <a:schemeClr val="tx1"/>
              </a:solidFill>
              <a:latin typeface="Times New Roman" pitchFamily="18" charset="0"/>
              <a:cs typeface="Times New Roman" pitchFamily="18" charset="0"/>
            </a:endParaRPr>
          </a:p>
        </p:txBody>
      </p:sp>
      <p:sp>
        <p:nvSpPr>
          <p:cNvPr id="6" name="Oval 5"/>
          <p:cNvSpPr/>
          <p:nvPr/>
        </p:nvSpPr>
        <p:spPr>
          <a:xfrm>
            <a:off x="7643834" y="642918"/>
            <a:ext cx="1214446" cy="1214446"/>
          </a:xfrm>
          <a:prstGeom prst="ellipse">
            <a:avLst/>
          </a:prstGeom>
          <a:solidFill>
            <a:srgbClr val="FF0000">
              <a:alpha val="49000"/>
            </a:srgb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i="1" dirty="0" smtClean="0">
                <a:solidFill>
                  <a:schemeClr val="tx1"/>
                </a:solidFill>
                <a:latin typeface="Times New Roman" pitchFamily="18" charset="0"/>
                <a:cs typeface="Times New Roman" pitchFamily="18" charset="0"/>
              </a:rPr>
              <a:t>E</a:t>
            </a:r>
            <a:r>
              <a:rPr lang="en-US" dirty="0" smtClean="0">
                <a:solidFill>
                  <a:schemeClr val="tx1"/>
                </a:solidFill>
                <a:latin typeface="Times New Roman" pitchFamily="18" charset="0"/>
                <a:cs typeface="Times New Roman" pitchFamily="18" charset="0"/>
              </a:rPr>
              <a:t>(</a:t>
            </a:r>
            <a:r>
              <a:rPr lang="en-US" i="1" dirty="0" smtClean="0">
                <a:solidFill>
                  <a:schemeClr val="tx1"/>
                </a:solidFill>
                <a:latin typeface="Times New Roman" pitchFamily="18" charset="0"/>
                <a:cs typeface="Times New Roman" pitchFamily="18" charset="0"/>
              </a:rPr>
              <a:t>G</a:t>
            </a:r>
            <a:r>
              <a:rPr lang="en-US" baseline="-25000" dirty="0" smtClean="0">
                <a:solidFill>
                  <a:schemeClr val="tx1"/>
                </a:solidFill>
                <a:latin typeface="Times New Roman" pitchFamily="18" charset="0"/>
                <a:cs typeface="Times New Roman" pitchFamily="18" charset="0"/>
              </a:rPr>
              <a:t>2</a:t>
            </a:r>
            <a:r>
              <a:rPr lang="en-US" dirty="0" smtClean="0">
                <a:solidFill>
                  <a:schemeClr val="tx1"/>
                </a:solidFill>
                <a:latin typeface="Times New Roman" pitchFamily="18" charset="0"/>
                <a:cs typeface="Times New Roman" pitchFamily="18" charset="0"/>
              </a:rPr>
              <a:t>)</a:t>
            </a:r>
            <a:endParaRPr lang="he-IL" dirty="0">
              <a:solidFill>
                <a:schemeClr val="tx1"/>
              </a:solidFill>
              <a:latin typeface="Times New Roman" pitchFamily="18" charset="0"/>
              <a:cs typeface="Times New Roman" pitchFamily="18" charset="0"/>
            </a:endParaRPr>
          </a:p>
        </p:txBody>
      </p:sp>
      <p:graphicFrame>
        <p:nvGraphicFramePr>
          <p:cNvPr id="7" name="Object 6"/>
          <p:cNvGraphicFramePr>
            <a:graphicFrameLocks noChangeAspect="1"/>
          </p:cNvGraphicFramePr>
          <p:nvPr/>
        </p:nvGraphicFramePr>
        <p:xfrm>
          <a:off x="1684518" y="2868610"/>
          <a:ext cx="887218" cy="417514"/>
        </p:xfrm>
        <a:graphic>
          <a:graphicData uri="http://schemas.openxmlformats.org/presentationml/2006/ole">
            <p:oleObj spid="_x0000_s52227" name="משוואה" r:id="rId5" imgW="431640" imgH="203040" progId="Equation.3">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a:t>
            </a:r>
            <a:endParaRPr lang="he-IL" dirty="0"/>
          </a:p>
        </p:txBody>
      </p:sp>
      <p:sp>
        <p:nvSpPr>
          <p:cNvPr id="3" name="Content Placeholder 2"/>
          <p:cNvSpPr>
            <a:spLocks noGrp="1"/>
          </p:cNvSpPr>
          <p:nvPr>
            <p:ph idx="1"/>
          </p:nvPr>
        </p:nvSpPr>
        <p:spPr/>
        <p:txBody>
          <a:bodyPr/>
          <a:lstStyle/>
          <a:p>
            <a:pPr algn="l" rtl="0"/>
            <a:r>
              <a:rPr lang="en-US" dirty="0" smtClean="0"/>
              <a:t>Suppose </a:t>
            </a:r>
            <a:r>
              <a:rPr lang="en-US" i="1" dirty="0" smtClean="0">
                <a:latin typeface="Times New Roman" pitchFamily="18" charset="0"/>
                <a:cs typeface="Times New Roman" pitchFamily="18" charset="0"/>
              </a:rPr>
              <a:t>y</a:t>
            </a:r>
            <a:r>
              <a:rPr lang="en-US" dirty="0" smtClean="0"/>
              <a:t> is given in advance, and we randomly choose </a:t>
            </a:r>
            <a:r>
              <a:rPr lang="en-US" i="1" dirty="0" smtClean="0">
                <a:latin typeface="Times New Roman" pitchFamily="18" charset="0"/>
                <a:cs typeface="Times New Roman" pitchFamily="18" charset="0"/>
              </a:rPr>
              <a:t>x</a:t>
            </a:r>
            <a:r>
              <a:rPr lang="en-US" dirty="0" smtClean="0"/>
              <a:t>. Then, </a:t>
            </a:r>
          </a:p>
          <a:p>
            <a:pPr algn="l" rtl="0"/>
            <a:endParaRPr lang="en-US" dirty="0" smtClean="0"/>
          </a:p>
          <a:p>
            <a:pPr algn="l" rtl="0"/>
            <a:endParaRPr lang="en-US" dirty="0" smtClean="0"/>
          </a:p>
          <a:p>
            <a:pPr algn="l" rtl="0">
              <a:buNone/>
            </a:pPr>
            <a:r>
              <a:rPr lang="en-US" dirty="0" smtClean="0"/>
              <a:t/>
            </a:r>
            <a:br>
              <a:rPr lang="en-US" dirty="0" smtClean="0"/>
            </a:br>
            <a:endParaRPr lang="en-US" dirty="0" smtClean="0"/>
          </a:p>
          <a:p>
            <a:pPr algn="l" rtl="0">
              <a:buNone/>
            </a:pPr>
            <a:r>
              <a:rPr lang="en-US" dirty="0" smtClean="0"/>
              <a:t>   </a:t>
            </a:r>
            <a:endParaRPr lang="he-IL" dirty="0"/>
          </a:p>
        </p:txBody>
      </p:sp>
      <p:graphicFrame>
        <p:nvGraphicFramePr>
          <p:cNvPr id="4" name="Object 3"/>
          <p:cNvGraphicFramePr>
            <a:graphicFrameLocks noChangeAspect="1"/>
          </p:cNvGraphicFramePr>
          <p:nvPr/>
        </p:nvGraphicFramePr>
        <p:xfrm>
          <a:off x="3025775" y="3141663"/>
          <a:ext cx="3333750" cy="884237"/>
        </p:xfrm>
        <a:graphic>
          <a:graphicData uri="http://schemas.openxmlformats.org/presentationml/2006/ole">
            <p:oleObj spid="_x0000_s54274" name="משוואה" r:id="rId3" imgW="1676160" imgH="44424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dirty="0" smtClean="0"/>
              <a:t>Reconstructing Weighted Graphs</a:t>
            </a:r>
            <a:endParaRPr lang="he-IL" dirty="0"/>
          </a:p>
        </p:txBody>
      </p:sp>
      <p:pic>
        <p:nvPicPr>
          <p:cNvPr id="4" name="Content Placeholder 3" descr="teacher_clipart_1.gif"/>
          <p:cNvPicPr>
            <a:picLocks noGrp="1" noChangeAspect="1"/>
          </p:cNvPicPr>
          <p:nvPr>
            <p:ph idx="1"/>
          </p:nvPr>
        </p:nvPicPr>
        <p:blipFill>
          <a:blip r:embed="rId3" cstate="print"/>
          <a:stretch>
            <a:fillRect/>
          </a:stretch>
        </p:blipFill>
        <p:spPr>
          <a:xfrm>
            <a:off x="2428860" y="3667140"/>
            <a:ext cx="1524000" cy="1905000"/>
          </a:xfrm>
        </p:spPr>
      </p:pic>
      <p:pic>
        <p:nvPicPr>
          <p:cNvPr id="5" name="Picture 4" descr="Clipart-Cartoon-Design-02.gif"/>
          <p:cNvPicPr>
            <a:picLocks noChangeAspect="1"/>
          </p:cNvPicPr>
          <p:nvPr/>
        </p:nvPicPr>
        <p:blipFill>
          <a:blip r:embed="rId4" cstate="print"/>
          <a:stretch>
            <a:fillRect/>
          </a:stretch>
        </p:blipFill>
        <p:spPr>
          <a:xfrm>
            <a:off x="5643570" y="3686176"/>
            <a:ext cx="1571636" cy="1885964"/>
          </a:xfrm>
          <a:prstGeom prst="rect">
            <a:avLst/>
          </a:prstGeom>
        </p:spPr>
      </p:pic>
      <p:grpSp>
        <p:nvGrpSpPr>
          <p:cNvPr id="75" name="Group 74"/>
          <p:cNvGrpSpPr/>
          <p:nvPr/>
        </p:nvGrpSpPr>
        <p:grpSpPr>
          <a:xfrm>
            <a:off x="285720" y="1857364"/>
            <a:ext cx="2643206" cy="2000264"/>
            <a:chOff x="285720" y="1857364"/>
            <a:chExt cx="2643206" cy="2000264"/>
          </a:xfrm>
        </p:grpSpPr>
        <p:sp>
          <p:nvSpPr>
            <p:cNvPr id="6" name="Cloud Callout 5"/>
            <p:cNvSpPr/>
            <p:nvPr/>
          </p:nvSpPr>
          <p:spPr>
            <a:xfrm>
              <a:off x="285720" y="1857364"/>
              <a:ext cx="2643206" cy="2000264"/>
            </a:xfrm>
            <a:prstGeom prst="cloudCallout">
              <a:avLst>
                <a:gd name="adj1" fmla="val 32450"/>
                <a:gd name="adj2" fmla="val 65127"/>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nvGrpSpPr>
            <p:cNvPr id="74" name="Group 73"/>
            <p:cNvGrpSpPr/>
            <p:nvPr/>
          </p:nvGrpSpPr>
          <p:grpSpPr>
            <a:xfrm>
              <a:off x="1000100" y="2214554"/>
              <a:ext cx="1571636" cy="1143008"/>
              <a:chOff x="4500562" y="2000240"/>
              <a:chExt cx="1571636" cy="1143008"/>
            </a:xfrm>
          </p:grpSpPr>
          <p:sp>
            <p:nvSpPr>
              <p:cNvPr id="7" name="Oval 6"/>
              <p:cNvSpPr/>
              <p:nvPr/>
            </p:nvSpPr>
            <p:spPr>
              <a:xfrm>
                <a:off x="4893471" y="2000240"/>
                <a:ext cx="65485" cy="692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Oval 7"/>
              <p:cNvSpPr/>
              <p:nvPr/>
            </p:nvSpPr>
            <p:spPr>
              <a:xfrm>
                <a:off x="4566047" y="2311969"/>
                <a:ext cx="65485" cy="692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Oval 8"/>
              <p:cNvSpPr/>
              <p:nvPr/>
            </p:nvSpPr>
            <p:spPr>
              <a:xfrm>
                <a:off x="5319122" y="2104150"/>
                <a:ext cx="65485" cy="692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Oval 9"/>
              <p:cNvSpPr/>
              <p:nvPr/>
            </p:nvSpPr>
            <p:spPr>
              <a:xfrm>
                <a:off x="4893471" y="2727609"/>
                <a:ext cx="65485" cy="692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Oval 10"/>
              <p:cNvSpPr/>
              <p:nvPr/>
            </p:nvSpPr>
            <p:spPr>
              <a:xfrm>
                <a:off x="5024441" y="2381243"/>
                <a:ext cx="65485" cy="692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Oval 11"/>
              <p:cNvSpPr/>
              <p:nvPr/>
            </p:nvSpPr>
            <p:spPr>
              <a:xfrm>
                <a:off x="5548319" y="2485152"/>
                <a:ext cx="65485" cy="692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Oval 12"/>
              <p:cNvSpPr/>
              <p:nvPr/>
            </p:nvSpPr>
            <p:spPr>
              <a:xfrm>
                <a:off x="5286380" y="2762245"/>
                <a:ext cx="65485" cy="692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Oval 13"/>
              <p:cNvSpPr/>
              <p:nvPr/>
            </p:nvSpPr>
            <p:spPr>
              <a:xfrm>
                <a:off x="4500562" y="2866155"/>
                <a:ext cx="65485" cy="692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Oval 14"/>
              <p:cNvSpPr/>
              <p:nvPr/>
            </p:nvSpPr>
            <p:spPr>
              <a:xfrm>
                <a:off x="5744774" y="2138786"/>
                <a:ext cx="65485" cy="692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Oval 15"/>
              <p:cNvSpPr/>
              <p:nvPr/>
            </p:nvSpPr>
            <p:spPr>
              <a:xfrm>
                <a:off x="5024441" y="3073975"/>
                <a:ext cx="65485" cy="692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Oval 16"/>
              <p:cNvSpPr/>
              <p:nvPr/>
            </p:nvSpPr>
            <p:spPr>
              <a:xfrm>
                <a:off x="5646547" y="2935428"/>
                <a:ext cx="65485" cy="692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Oval 17"/>
              <p:cNvSpPr/>
              <p:nvPr/>
            </p:nvSpPr>
            <p:spPr>
              <a:xfrm>
                <a:off x="6006713" y="2589062"/>
                <a:ext cx="65485" cy="692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19" name="Straight Connector 18"/>
              <p:cNvCxnSpPr>
                <a:stCxn id="11" idx="6"/>
                <a:endCxn id="12" idx="2"/>
              </p:cNvCxnSpPr>
              <p:nvPr/>
            </p:nvCxnSpPr>
            <p:spPr>
              <a:xfrm>
                <a:off x="5089925" y="2415879"/>
                <a:ext cx="458394" cy="10391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8" idx="4"/>
                <a:endCxn id="10" idx="1"/>
              </p:cNvCxnSpPr>
              <p:nvPr/>
            </p:nvCxnSpPr>
            <p:spPr>
              <a:xfrm rot="16200000" flipH="1">
                <a:off x="4572670" y="2407362"/>
                <a:ext cx="356511" cy="30427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4" idx="6"/>
                <a:endCxn id="16" idx="2"/>
              </p:cNvCxnSpPr>
              <p:nvPr/>
            </p:nvCxnSpPr>
            <p:spPr>
              <a:xfrm>
                <a:off x="4566047" y="2900792"/>
                <a:ext cx="458394" cy="2078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2" idx="7"/>
                <a:endCxn id="15" idx="3"/>
              </p:cNvCxnSpPr>
              <p:nvPr/>
            </p:nvCxnSpPr>
            <p:spPr>
              <a:xfrm rot="5400000" flipH="1" flipV="1">
                <a:off x="5530598" y="2271531"/>
                <a:ext cx="297383" cy="1501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2" idx="4"/>
                <a:endCxn id="17" idx="0"/>
              </p:cNvCxnSpPr>
              <p:nvPr/>
            </p:nvCxnSpPr>
            <p:spPr>
              <a:xfrm rot="16200000" flipH="1">
                <a:off x="5439674" y="2695813"/>
                <a:ext cx="381003" cy="98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1" idx="1"/>
                <a:endCxn id="7" idx="4"/>
              </p:cNvCxnSpPr>
              <p:nvPr/>
            </p:nvCxnSpPr>
            <p:spPr>
              <a:xfrm rot="16200000" flipV="1">
                <a:off x="4819185" y="2176542"/>
                <a:ext cx="321874" cy="107817"/>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1" idx="7"/>
                <a:endCxn id="15" idx="2"/>
              </p:cNvCxnSpPr>
              <p:nvPr/>
            </p:nvCxnSpPr>
            <p:spPr>
              <a:xfrm rot="5400000" flipH="1" flipV="1">
                <a:off x="5303572" y="1950186"/>
                <a:ext cx="217965" cy="66443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0" idx="1"/>
                <a:endCxn id="13" idx="2"/>
              </p:cNvCxnSpPr>
              <p:nvPr/>
            </p:nvCxnSpPr>
            <p:spPr>
              <a:xfrm rot="16200000" flipH="1">
                <a:off x="5065156" y="2575658"/>
                <a:ext cx="59128" cy="38331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1" idx="3"/>
                <a:endCxn id="10" idx="7"/>
              </p:cNvCxnSpPr>
              <p:nvPr/>
            </p:nvCxnSpPr>
            <p:spPr>
              <a:xfrm rot="5400000">
                <a:off x="4843007" y="2546730"/>
                <a:ext cx="297383" cy="84665"/>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9" idx="4"/>
                <a:endCxn id="12" idx="1"/>
              </p:cNvCxnSpPr>
              <p:nvPr/>
            </p:nvCxnSpPr>
            <p:spPr>
              <a:xfrm rot="16200000" flipH="1">
                <a:off x="5293950" y="2231338"/>
                <a:ext cx="321874" cy="206045"/>
              </a:xfrm>
              <a:prstGeom prst="line">
                <a:avLst/>
              </a:prstGeom>
            </p:spPr>
            <p:style>
              <a:lnRef idx="1">
                <a:schemeClr val="accent1"/>
              </a:lnRef>
              <a:fillRef idx="0">
                <a:schemeClr val="accent1"/>
              </a:fillRef>
              <a:effectRef idx="0">
                <a:schemeClr val="accent1"/>
              </a:effectRef>
              <a:fontRef idx="minor">
                <a:schemeClr val="tx1"/>
              </a:fontRef>
            </p:style>
          </p:cxnSp>
        </p:grpSp>
      </p:grpSp>
      <p:grpSp>
        <p:nvGrpSpPr>
          <p:cNvPr id="78" name="Group 77"/>
          <p:cNvGrpSpPr/>
          <p:nvPr/>
        </p:nvGrpSpPr>
        <p:grpSpPr>
          <a:xfrm>
            <a:off x="6643702" y="1785926"/>
            <a:ext cx="2286016" cy="2071702"/>
            <a:chOff x="6643702" y="1785926"/>
            <a:chExt cx="2286016" cy="2071702"/>
          </a:xfrm>
        </p:grpSpPr>
        <p:grpSp>
          <p:nvGrpSpPr>
            <p:cNvPr id="76" name="Group 75"/>
            <p:cNvGrpSpPr/>
            <p:nvPr/>
          </p:nvGrpSpPr>
          <p:grpSpPr>
            <a:xfrm>
              <a:off x="7000892" y="2214554"/>
              <a:ext cx="1571636" cy="1143008"/>
              <a:chOff x="4143372" y="5072074"/>
              <a:chExt cx="1571636" cy="1143008"/>
            </a:xfrm>
          </p:grpSpPr>
          <p:sp>
            <p:nvSpPr>
              <p:cNvPr id="52" name="Oval 51"/>
              <p:cNvSpPr/>
              <p:nvPr/>
            </p:nvSpPr>
            <p:spPr>
              <a:xfrm>
                <a:off x="4536281" y="5072074"/>
                <a:ext cx="65485" cy="692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3" name="Oval 52"/>
              <p:cNvSpPr/>
              <p:nvPr/>
            </p:nvSpPr>
            <p:spPr>
              <a:xfrm>
                <a:off x="4208857" y="5383803"/>
                <a:ext cx="65485" cy="692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4" name="Oval 53"/>
              <p:cNvSpPr/>
              <p:nvPr/>
            </p:nvSpPr>
            <p:spPr>
              <a:xfrm>
                <a:off x="4961932" y="5175984"/>
                <a:ext cx="65485" cy="692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5" name="Oval 54"/>
              <p:cNvSpPr/>
              <p:nvPr/>
            </p:nvSpPr>
            <p:spPr>
              <a:xfrm>
                <a:off x="4536281" y="5799443"/>
                <a:ext cx="65485" cy="692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6" name="Oval 55"/>
              <p:cNvSpPr/>
              <p:nvPr/>
            </p:nvSpPr>
            <p:spPr>
              <a:xfrm>
                <a:off x="4667251" y="5453077"/>
                <a:ext cx="65485" cy="692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7" name="Oval 56"/>
              <p:cNvSpPr/>
              <p:nvPr/>
            </p:nvSpPr>
            <p:spPr>
              <a:xfrm>
                <a:off x="5191129" y="5556986"/>
                <a:ext cx="65485" cy="692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8" name="Oval 57"/>
              <p:cNvSpPr/>
              <p:nvPr/>
            </p:nvSpPr>
            <p:spPr>
              <a:xfrm>
                <a:off x="4929190" y="5834079"/>
                <a:ext cx="65485" cy="692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9" name="Oval 58"/>
              <p:cNvSpPr/>
              <p:nvPr/>
            </p:nvSpPr>
            <p:spPr>
              <a:xfrm>
                <a:off x="4143372" y="5937989"/>
                <a:ext cx="65485" cy="692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0" name="Oval 59"/>
              <p:cNvSpPr/>
              <p:nvPr/>
            </p:nvSpPr>
            <p:spPr>
              <a:xfrm>
                <a:off x="5387584" y="5210620"/>
                <a:ext cx="65485" cy="692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1" name="Oval 60"/>
              <p:cNvSpPr/>
              <p:nvPr/>
            </p:nvSpPr>
            <p:spPr>
              <a:xfrm>
                <a:off x="4667251" y="6145809"/>
                <a:ext cx="65485" cy="692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2" name="Oval 61"/>
              <p:cNvSpPr/>
              <p:nvPr/>
            </p:nvSpPr>
            <p:spPr>
              <a:xfrm>
                <a:off x="5289357" y="6007262"/>
                <a:ext cx="65485" cy="692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3" name="Oval 62"/>
              <p:cNvSpPr/>
              <p:nvPr/>
            </p:nvSpPr>
            <p:spPr>
              <a:xfrm>
                <a:off x="5649523" y="5660896"/>
                <a:ext cx="65485" cy="692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sp>
          <p:nvSpPr>
            <p:cNvPr id="77" name="Cloud Callout 76"/>
            <p:cNvSpPr/>
            <p:nvPr/>
          </p:nvSpPr>
          <p:spPr>
            <a:xfrm>
              <a:off x="6643702" y="1785926"/>
              <a:ext cx="2286016" cy="2071702"/>
            </a:xfrm>
            <a:prstGeom prst="cloudCallout">
              <a:avLst>
                <a:gd name="adj1" fmla="val -47959"/>
                <a:gd name="adj2" fmla="val 54321"/>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grpSp>
        <p:nvGrpSpPr>
          <p:cNvPr id="82" name="Group 81"/>
          <p:cNvGrpSpPr/>
          <p:nvPr/>
        </p:nvGrpSpPr>
        <p:grpSpPr>
          <a:xfrm>
            <a:off x="3929058" y="3631172"/>
            <a:ext cx="1714512" cy="513796"/>
            <a:chOff x="3929058" y="3631172"/>
            <a:chExt cx="1714512" cy="513796"/>
          </a:xfrm>
        </p:grpSpPr>
        <p:cxnSp>
          <p:nvCxnSpPr>
            <p:cNvPr id="80" name="Straight Arrow Connector 79"/>
            <p:cNvCxnSpPr/>
            <p:nvPr/>
          </p:nvCxnSpPr>
          <p:spPr>
            <a:xfrm rot="10800000">
              <a:off x="3929058" y="4143380"/>
              <a:ext cx="171451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4357686" y="3631172"/>
              <a:ext cx="1000132" cy="369332"/>
            </a:xfrm>
            <a:prstGeom prst="rect">
              <a:avLst/>
            </a:prstGeom>
            <a:noFill/>
          </p:spPr>
          <p:txBody>
            <a:bodyPr wrap="square" rtlCol="1">
              <a:spAutoFit/>
            </a:bodyPr>
            <a:lstStyle/>
            <a:p>
              <a:pPr algn="l" rtl="0"/>
              <a:r>
                <a:rPr lang="en-US" dirty="0" smtClean="0"/>
                <a:t>AQ(S)</a:t>
              </a:r>
              <a:endParaRPr lang="he-IL" dirty="0"/>
            </a:p>
          </p:txBody>
        </p:sp>
      </p:grpSp>
      <p:grpSp>
        <p:nvGrpSpPr>
          <p:cNvPr id="86" name="Group 85"/>
          <p:cNvGrpSpPr/>
          <p:nvPr/>
        </p:nvGrpSpPr>
        <p:grpSpPr>
          <a:xfrm>
            <a:off x="3929058" y="5143512"/>
            <a:ext cx="1714512" cy="512208"/>
            <a:chOff x="3929058" y="5143512"/>
            <a:chExt cx="1714512" cy="512208"/>
          </a:xfrm>
        </p:grpSpPr>
        <p:cxnSp>
          <p:nvCxnSpPr>
            <p:cNvPr id="84" name="Straight Arrow Connector 83"/>
            <p:cNvCxnSpPr/>
            <p:nvPr/>
          </p:nvCxnSpPr>
          <p:spPr>
            <a:xfrm>
              <a:off x="3929058" y="5143512"/>
              <a:ext cx="171451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4214810" y="5286388"/>
              <a:ext cx="1285884" cy="369332"/>
            </a:xfrm>
            <a:prstGeom prst="rect">
              <a:avLst/>
            </a:prstGeom>
            <a:noFill/>
          </p:spPr>
          <p:txBody>
            <a:bodyPr wrap="square" rtlCol="1">
              <a:spAutoFit/>
            </a:bodyPr>
            <a:lstStyle/>
            <a:p>
              <a:pPr algn="l" rtl="0"/>
              <a:r>
                <a:rPr lang="en-US" dirty="0" smtClean="0"/>
                <a:t>Answer</a:t>
              </a:r>
              <a:endParaRPr lang="he-IL"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fade">
                                      <p:cBhvr>
                                        <p:cTn id="7" dur="2000"/>
                                        <p:tgtEl>
                                          <p:spTgt spid="7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8"/>
                                        </p:tgtEl>
                                        <p:attrNameLst>
                                          <p:attrName>style.visibility</p:attrName>
                                        </p:attrNameLst>
                                      </p:cBhvr>
                                      <p:to>
                                        <p:strVal val="visible"/>
                                      </p:to>
                                    </p:set>
                                    <p:animEffect transition="in" filter="fade">
                                      <p:cBhvr>
                                        <p:cTn id="12" dur="2000"/>
                                        <p:tgtEl>
                                          <p:spTgt spid="78"/>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Idea (Cont.)</a:t>
            </a:r>
            <a:endParaRPr lang="he-IL" dirty="0"/>
          </a:p>
        </p:txBody>
      </p:sp>
      <p:sp>
        <p:nvSpPr>
          <p:cNvPr id="3" name="Content Placeholder 2"/>
          <p:cNvSpPr>
            <a:spLocks noGrp="1"/>
          </p:cNvSpPr>
          <p:nvPr>
            <p:ph idx="1"/>
          </p:nvPr>
        </p:nvSpPr>
        <p:spPr/>
        <p:txBody>
          <a:bodyPr/>
          <a:lstStyle/>
          <a:p>
            <a:pPr algn="l" rtl="0"/>
            <a:r>
              <a:rPr lang="en-US" dirty="0" smtClean="0"/>
              <a:t>Now, for </a:t>
            </a:r>
            <a:r>
              <a:rPr lang="en-US" i="1" dirty="0" smtClean="0">
                <a:latin typeface="Times New Roman" pitchFamily="18" charset="0"/>
                <a:cs typeface="Times New Roman" pitchFamily="18" charset="0"/>
              </a:rPr>
              <a:t>k</a:t>
            </a:r>
            <a:r>
              <a:rPr lang="en-US" dirty="0" smtClean="0"/>
              <a:t> given vectors </a:t>
            </a:r>
            <a:r>
              <a:rPr lang="en-US" i="1" dirty="0" smtClean="0">
                <a:latin typeface="Times New Roman" pitchFamily="18" charset="0"/>
                <a:cs typeface="Times New Roman" pitchFamily="18" charset="0"/>
              </a:rPr>
              <a:t>y</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y</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y</a:t>
            </a:r>
            <a:r>
              <a:rPr lang="en-US" i="1" baseline="-25000" dirty="0" err="1" smtClean="0">
                <a:latin typeface="Times New Roman" pitchFamily="18" charset="0"/>
                <a:cs typeface="Times New Roman" pitchFamily="18" charset="0"/>
              </a:rPr>
              <a:t>k</a:t>
            </a:r>
            <a:r>
              <a:rPr lang="en-US" dirty="0" smtClean="0"/>
              <a:t> if we randomly choose </a:t>
            </a:r>
            <a:r>
              <a:rPr lang="en-US" i="1" dirty="0" smtClean="0">
                <a:latin typeface="Times New Roman" pitchFamily="18" charset="0"/>
                <a:cs typeface="Times New Roman" pitchFamily="18" charset="0"/>
              </a:rPr>
              <a:t>x</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x</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x</a:t>
            </a:r>
            <a:r>
              <a:rPr lang="en-US" i="1" baseline="-25000" dirty="0" err="1" smtClean="0">
                <a:latin typeface="Times New Roman" pitchFamily="18" charset="0"/>
                <a:cs typeface="Times New Roman" pitchFamily="18" charset="0"/>
              </a:rPr>
              <a:t>k</a:t>
            </a:r>
            <a:r>
              <a:rPr lang="en-US" dirty="0" smtClean="0">
                <a:latin typeface="Times New Roman" pitchFamily="18" charset="0"/>
                <a:cs typeface="Times New Roman" pitchFamily="18" charset="0"/>
              </a:rPr>
              <a:t>  </a:t>
            </a:r>
            <a:r>
              <a:rPr lang="en-US" dirty="0" smtClean="0"/>
              <a:t>then</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where </a:t>
            </a:r>
            <a:r>
              <a:rPr lang="en-US" i="1" dirty="0" err="1" smtClean="0">
                <a:latin typeface="Times New Roman" pitchFamily="18" charset="0"/>
                <a:cs typeface="Times New Roman" pitchFamily="18" charset="0"/>
              </a:rPr>
              <a:t>t</a:t>
            </a:r>
            <a:r>
              <a:rPr lang="en-US" i="1" baseline="-25000" dirty="0" err="1" smtClean="0">
                <a:latin typeface="Times New Roman" pitchFamily="18" charset="0"/>
                <a:cs typeface="Times New Roman" pitchFamily="18" charset="0"/>
              </a:rPr>
              <a:t>i</a:t>
            </a:r>
            <a:r>
              <a:rPr lang="en-US" dirty="0" smtClean="0"/>
              <a:t> is the number of non-zero entries in </a:t>
            </a:r>
            <a:r>
              <a:rPr lang="en-US" i="1" dirty="0" err="1" smtClean="0">
                <a:latin typeface="Times New Roman" pitchFamily="18" charset="0"/>
                <a:cs typeface="Times New Roman" pitchFamily="18" charset="0"/>
              </a:rPr>
              <a:t>By</a:t>
            </a:r>
            <a:r>
              <a:rPr lang="en-US" i="1" baseline="-25000" dirty="0" err="1" smtClean="0">
                <a:latin typeface="Times New Roman" pitchFamily="18" charset="0"/>
                <a:cs typeface="Times New Roman" pitchFamily="18" charset="0"/>
              </a:rPr>
              <a:t>i</a:t>
            </a:r>
            <a:r>
              <a:rPr lang="en-US" dirty="0" smtClean="0"/>
              <a:t>.</a:t>
            </a:r>
          </a:p>
        </p:txBody>
      </p:sp>
      <p:graphicFrame>
        <p:nvGraphicFramePr>
          <p:cNvPr id="34818" name="Object 2"/>
          <p:cNvGraphicFramePr>
            <a:graphicFrameLocks noChangeAspect="1"/>
          </p:cNvGraphicFramePr>
          <p:nvPr/>
        </p:nvGraphicFramePr>
        <p:xfrm>
          <a:off x="2765425" y="3138488"/>
          <a:ext cx="3711575" cy="908050"/>
        </p:xfrm>
        <a:graphic>
          <a:graphicData uri="http://schemas.openxmlformats.org/presentationml/2006/ole">
            <p:oleObj spid="_x0000_s55298" name="משוואה" r:id="rId3" imgW="1866600" imgH="457200" progId="Equation.3">
              <p:embed/>
            </p:oleObj>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t>
            </a:r>
            <a:r>
              <a:rPr lang="en-US" i="1" dirty="0" err="1" smtClean="0">
                <a:latin typeface="Times New Roman" pitchFamily="18" charset="0"/>
                <a:cs typeface="Times New Roman" pitchFamily="18" charset="0"/>
              </a:rPr>
              <a:t>y</a:t>
            </a:r>
            <a:r>
              <a:rPr lang="en-US" i="1" baseline="-25000" dirty="0" err="1" smtClean="0">
                <a:latin typeface="Times New Roman" pitchFamily="18" charset="0"/>
                <a:cs typeface="Times New Roman" pitchFamily="18" charset="0"/>
              </a:rPr>
              <a:t>i</a:t>
            </a:r>
            <a:r>
              <a:rPr lang="en-US" dirty="0" err="1" smtClean="0"/>
              <a:t>’s</a:t>
            </a:r>
            <a:endParaRPr lang="he-IL" dirty="0"/>
          </a:p>
        </p:txBody>
      </p:sp>
      <p:sp>
        <p:nvSpPr>
          <p:cNvPr id="3" name="Content Placeholder 2"/>
          <p:cNvSpPr>
            <a:spLocks noGrp="1"/>
          </p:cNvSpPr>
          <p:nvPr>
            <p:ph idx="1"/>
          </p:nvPr>
        </p:nvSpPr>
        <p:spPr/>
        <p:txBody>
          <a:bodyPr>
            <a:normAutofit/>
          </a:bodyPr>
          <a:lstStyle/>
          <a:p>
            <a:pPr algn="l" rtl="0"/>
            <a:r>
              <a:rPr lang="en-US" dirty="0" smtClean="0"/>
              <a:t>To make sure that the </a:t>
            </a:r>
            <a:r>
              <a:rPr lang="en-US" i="1" dirty="0" err="1" smtClean="0">
                <a:latin typeface="Times New Roman" pitchFamily="18" charset="0"/>
                <a:cs typeface="Times New Roman" pitchFamily="18" charset="0"/>
              </a:rPr>
              <a:t>t</a:t>
            </a:r>
            <a:r>
              <a:rPr lang="en-US" i="1" baseline="-25000" dirty="0" err="1" smtClean="0">
                <a:latin typeface="Times New Roman" pitchFamily="18" charset="0"/>
                <a:cs typeface="Times New Roman" pitchFamily="18" charset="0"/>
              </a:rPr>
              <a:t>i</a:t>
            </a:r>
            <a:r>
              <a:rPr lang="en-US" dirty="0" err="1" smtClean="0"/>
              <a:t>’s</a:t>
            </a:r>
            <a:r>
              <a:rPr lang="en-US" dirty="0" smtClean="0"/>
              <a:t> are large enough, we use specific set of vectors </a:t>
            </a:r>
            <a:r>
              <a:rPr lang="en-US" i="1" dirty="0" smtClean="0">
                <a:latin typeface="Times New Roman" pitchFamily="18" charset="0"/>
                <a:cs typeface="Times New Roman" pitchFamily="18" charset="0"/>
              </a:rPr>
              <a:t>P</a:t>
            </a:r>
            <a:r>
              <a:rPr lang="en-US" dirty="0" smtClean="0"/>
              <a:t> with “small” weight!</a:t>
            </a:r>
          </a:p>
          <a:p>
            <a:pPr algn="l" rtl="0"/>
            <a:endParaRPr lang="en-US" dirty="0" smtClean="0"/>
          </a:p>
          <a:p>
            <a:pPr algn="l" rtl="0"/>
            <a:r>
              <a:rPr lang="en-US" dirty="0" smtClean="0"/>
              <a:t>We choose </a:t>
            </a:r>
            <a:r>
              <a:rPr lang="en-US" i="1" dirty="0" err="1" smtClean="0">
                <a:latin typeface="Times New Roman" pitchFamily="18" charset="0"/>
                <a:cs typeface="Times New Roman" pitchFamily="18" charset="0"/>
              </a:rPr>
              <a:t>y</a:t>
            </a:r>
            <a:r>
              <a:rPr lang="en-US" i="1" baseline="-25000" dirty="0" err="1" smtClean="0">
                <a:latin typeface="Times New Roman" pitchFamily="18" charset="0"/>
                <a:cs typeface="Times New Roman" pitchFamily="18" charset="0"/>
              </a:rPr>
              <a:t>i</a:t>
            </a:r>
            <a:r>
              <a:rPr lang="en-US" dirty="0" err="1" smtClean="0"/>
              <a:t>’s</a:t>
            </a:r>
            <a:r>
              <a:rPr lang="en-US" dirty="0" smtClean="0"/>
              <a:t> such that for each vector </a:t>
            </a:r>
            <a:r>
              <a:rPr lang="en-US" i="1" dirty="0" smtClean="0">
                <a:latin typeface="Times New Roman" pitchFamily="18" charset="0"/>
                <a:cs typeface="Times New Roman" pitchFamily="18" charset="0"/>
              </a:rPr>
              <a:t>p</a:t>
            </a:r>
            <a:r>
              <a:rPr lang="en-US" dirty="0" smtClean="0"/>
              <a:t> in </a:t>
            </a:r>
            <a:r>
              <a:rPr lang="en-US" i="1" dirty="0" smtClean="0">
                <a:latin typeface="Times New Roman" pitchFamily="18" charset="0"/>
                <a:cs typeface="Times New Roman" pitchFamily="18" charset="0"/>
              </a:rPr>
              <a:t>P</a:t>
            </a:r>
            <a:r>
              <a:rPr lang="en-US" dirty="0" smtClean="0"/>
              <a:t> we have that at least </a:t>
            </a:r>
            <a:r>
              <a:rPr lang="en-US" i="1" dirty="0" smtClean="0">
                <a:latin typeface="Times New Roman" pitchFamily="18" charset="0"/>
                <a:cs typeface="Times New Roman" pitchFamily="18" charset="0"/>
              </a:rPr>
              <a:t>k</a:t>
            </a:r>
            <a:r>
              <a:rPr lang="en-US" dirty="0" smtClean="0">
                <a:latin typeface="Times New Roman" pitchFamily="18" charset="0"/>
                <a:cs typeface="Times New Roman" pitchFamily="18" charset="0"/>
              </a:rPr>
              <a:t>/4</a:t>
            </a:r>
            <a:r>
              <a:rPr lang="en-US" dirty="0" smtClean="0"/>
              <a:t> of the values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are non-zeros.</a:t>
            </a:r>
          </a:p>
          <a:p>
            <a:pPr algn="l" rtl="0"/>
            <a:endParaRPr lang="en-US" dirty="0" smtClean="0"/>
          </a:p>
          <a:p>
            <a:pPr algn="l" rtl="0"/>
            <a:endParaRPr lang="en-US" dirty="0" smtClean="0"/>
          </a:p>
        </p:txBody>
      </p:sp>
      <p:graphicFrame>
        <p:nvGraphicFramePr>
          <p:cNvPr id="4" name="Object 3"/>
          <p:cNvGraphicFramePr>
            <a:graphicFrameLocks noChangeAspect="1"/>
          </p:cNvGraphicFramePr>
          <p:nvPr/>
        </p:nvGraphicFramePr>
        <p:xfrm>
          <a:off x="3000364" y="4400410"/>
          <a:ext cx="3071834" cy="601699"/>
        </p:xfrm>
        <a:graphic>
          <a:graphicData uri="http://schemas.openxmlformats.org/presentationml/2006/ole">
            <p:oleObj spid="_x0000_s56322" name="משוואה" r:id="rId3" imgW="1231560" imgH="241200" progId="Equation.3">
              <p:embed/>
            </p:oleObj>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15"/>
          <p:cNvGrpSpPr/>
          <p:nvPr/>
        </p:nvGrpSpPr>
        <p:grpSpPr>
          <a:xfrm>
            <a:off x="6143636" y="3214686"/>
            <a:ext cx="460055" cy="2571768"/>
            <a:chOff x="5495680" y="3214686"/>
            <a:chExt cx="460055" cy="2571768"/>
          </a:xfrm>
        </p:grpSpPr>
        <p:sp>
          <p:nvSpPr>
            <p:cNvPr id="12" name="Rectangle 11"/>
            <p:cNvSpPr/>
            <p:nvPr/>
          </p:nvSpPr>
          <p:spPr>
            <a:xfrm>
              <a:off x="5506065" y="5357826"/>
              <a:ext cx="442921" cy="42862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Rectangle 12"/>
            <p:cNvSpPr/>
            <p:nvPr/>
          </p:nvSpPr>
          <p:spPr>
            <a:xfrm>
              <a:off x="5495680" y="4071942"/>
              <a:ext cx="460055" cy="42862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Rectangle 13"/>
            <p:cNvSpPr/>
            <p:nvPr/>
          </p:nvSpPr>
          <p:spPr>
            <a:xfrm>
              <a:off x="5506065" y="3214686"/>
              <a:ext cx="442921" cy="42862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grpSp>
        <p:nvGrpSpPr>
          <p:cNvPr id="10" name="Group 8"/>
          <p:cNvGrpSpPr/>
          <p:nvPr/>
        </p:nvGrpSpPr>
        <p:grpSpPr>
          <a:xfrm>
            <a:off x="1571604" y="3214686"/>
            <a:ext cx="2714644" cy="2571768"/>
            <a:chOff x="1571604" y="3214686"/>
            <a:chExt cx="2714644" cy="2571768"/>
          </a:xfrm>
        </p:grpSpPr>
        <p:sp>
          <p:nvSpPr>
            <p:cNvPr id="6" name="Rectangle 5"/>
            <p:cNvSpPr/>
            <p:nvPr/>
          </p:nvSpPr>
          <p:spPr>
            <a:xfrm>
              <a:off x="1571604" y="5357826"/>
              <a:ext cx="2714644" cy="42862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Rectangle 6"/>
            <p:cNvSpPr/>
            <p:nvPr/>
          </p:nvSpPr>
          <p:spPr>
            <a:xfrm>
              <a:off x="1571604" y="4071942"/>
              <a:ext cx="2714644" cy="42862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Rectangle 7"/>
            <p:cNvSpPr/>
            <p:nvPr/>
          </p:nvSpPr>
          <p:spPr>
            <a:xfrm>
              <a:off x="1571604" y="3214686"/>
              <a:ext cx="2714644" cy="42862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sp>
        <p:nvSpPr>
          <p:cNvPr id="2" name="Title 1"/>
          <p:cNvSpPr>
            <a:spLocks noGrp="1"/>
          </p:cNvSpPr>
          <p:nvPr>
            <p:ph type="title"/>
          </p:nvPr>
        </p:nvSpPr>
        <p:spPr/>
        <p:txBody>
          <a:bodyPr/>
          <a:lstStyle/>
          <a:p>
            <a:r>
              <a:rPr lang="en-US" dirty="0" smtClean="0"/>
              <a:t>Choosing </a:t>
            </a:r>
            <a:r>
              <a:rPr lang="en-US" i="1" dirty="0" err="1" smtClean="0">
                <a:latin typeface="Times New Roman" pitchFamily="18" charset="0"/>
                <a:cs typeface="Times New Roman" pitchFamily="18" charset="0"/>
              </a:rPr>
              <a:t>y</a:t>
            </a:r>
            <a:r>
              <a:rPr lang="en-US" i="1" baseline="-25000" dirty="0" err="1" smtClean="0">
                <a:latin typeface="Times New Roman" pitchFamily="18" charset="0"/>
                <a:cs typeface="Times New Roman" pitchFamily="18" charset="0"/>
              </a:rPr>
              <a:t>i</a:t>
            </a:r>
            <a:r>
              <a:rPr lang="en-US" dirty="0" err="1" smtClean="0"/>
              <a:t>’s</a:t>
            </a:r>
            <a:endParaRPr lang="he-IL" dirty="0"/>
          </a:p>
        </p:txBody>
      </p:sp>
      <p:sp>
        <p:nvSpPr>
          <p:cNvPr id="3" name="Content Placeholder 2"/>
          <p:cNvSpPr>
            <a:spLocks noGrp="1"/>
          </p:cNvSpPr>
          <p:nvPr>
            <p:ph idx="1"/>
          </p:nvPr>
        </p:nvSpPr>
        <p:spPr/>
        <p:txBody>
          <a:bodyPr/>
          <a:lstStyle/>
          <a:p>
            <a:pPr algn="l" rtl="0"/>
            <a:r>
              <a:rPr lang="en-US" dirty="0" smtClean="0"/>
              <a:t>We show that every matrix </a:t>
            </a:r>
            <a:r>
              <a:rPr lang="en-US" i="1" dirty="0" smtClean="0">
                <a:latin typeface="Times New Roman" pitchFamily="18" charset="0"/>
                <a:cs typeface="Times New Roman" pitchFamily="18" charset="0"/>
              </a:rPr>
              <a:t>B</a:t>
            </a:r>
            <a:r>
              <a:rPr lang="en-US" dirty="0" smtClean="0"/>
              <a:t> in </a:t>
            </a:r>
            <a:r>
              <a:rPr lang="en-US" dirty="0" smtClean="0">
                <a:latin typeface="Script MT Bold" pitchFamily="66" charset="0"/>
                <a:cs typeface="Times New Roman" pitchFamily="18" charset="0"/>
              </a:rPr>
              <a:t>B</a:t>
            </a:r>
            <a:r>
              <a:rPr lang="en-US" baseline="-25000" dirty="0" smtClean="0">
                <a:latin typeface="Times New Roman" pitchFamily="18" charset="0"/>
                <a:cs typeface="Times New Roman" pitchFamily="18" charset="0"/>
              </a:rPr>
              <a:t>2</a:t>
            </a:r>
            <a:r>
              <a:rPr lang="en-US" dirty="0" smtClean="0"/>
              <a:t> must have “many” row that are from </a:t>
            </a:r>
            <a:r>
              <a:rPr lang="en-US" i="1" dirty="0" smtClean="0">
                <a:latin typeface="Times New Roman" pitchFamily="18" charset="0"/>
                <a:cs typeface="Times New Roman" pitchFamily="18" charset="0"/>
              </a:rPr>
              <a:t>P</a:t>
            </a:r>
            <a:r>
              <a:rPr lang="en-US" dirty="0" smtClean="0"/>
              <a:t>.</a:t>
            </a:r>
          </a:p>
          <a:p>
            <a:pPr algn="l" rtl="0"/>
            <a:endParaRPr lang="he-IL" dirty="0"/>
          </a:p>
        </p:txBody>
      </p:sp>
      <p:graphicFrame>
        <p:nvGraphicFramePr>
          <p:cNvPr id="4" name="Table 3"/>
          <p:cNvGraphicFramePr>
            <a:graphicFrameLocks noGrp="1"/>
          </p:cNvGraphicFramePr>
          <p:nvPr/>
        </p:nvGraphicFramePr>
        <p:xfrm>
          <a:off x="1571604" y="3214686"/>
          <a:ext cx="2714640" cy="2571768"/>
        </p:xfrm>
        <a:graphic>
          <a:graphicData uri="http://schemas.openxmlformats.org/drawingml/2006/table">
            <a:tbl>
              <a:tblPr rtl="1" firstRow="1" bandRow="1">
                <a:tableStyleId>{5C22544A-7EE6-4342-B048-85BDC9FD1C3A}</a:tableStyleId>
              </a:tblPr>
              <a:tblGrid>
                <a:gridCol w="452440"/>
                <a:gridCol w="452440"/>
                <a:gridCol w="452440"/>
                <a:gridCol w="452440"/>
                <a:gridCol w="452440"/>
                <a:gridCol w="452440"/>
              </a:tblGrid>
              <a:tr h="428628">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baseline="-2500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8628">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baseline="-2500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8628">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baseline="-2500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8628">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baseline="-2500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8628">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8628">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5" name="Object 4"/>
          <p:cNvGraphicFramePr>
            <a:graphicFrameLocks noChangeAspect="1"/>
          </p:cNvGraphicFramePr>
          <p:nvPr/>
        </p:nvGraphicFramePr>
        <p:xfrm>
          <a:off x="642910" y="4286256"/>
          <a:ext cx="642942" cy="398012"/>
        </p:xfrm>
        <a:graphic>
          <a:graphicData uri="http://schemas.openxmlformats.org/presentationml/2006/ole">
            <p:oleObj spid="_x0000_s57346" name="משוואה" r:id="rId3" imgW="266400" imgH="164880" progId="Equation.3">
              <p:embed/>
            </p:oleObj>
          </a:graphicData>
        </a:graphic>
      </p:graphicFrame>
      <p:graphicFrame>
        <p:nvGraphicFramePr>
          <p:cNvPr id="39939" name="Object 3"/>
          <p:cNvGraphicFramePr>
            <a:graphicFrameLocks noChangeAspect="1"/>
          </p:cNvGraphicFramePr>
          <p:nvPr/>
        </p:nvGraphicFramePr>
        <p:xfrm>
          <a:off x="4575181" y="4143375"/>
          <a:ext cx="925513" cy="552450"/>
        </p:xfrm>
        <a:graphic>
          <a:graphicData uri="http://schemas.openxmlformats.org/presentationml/2006/ole">
            <p:oleObj spid="_x0000_s57347" name="משוואה" r:id="rId4" imgW="330120" imgH="228600" progId="Equation.3">
              <p:embed/>
            </p:oleObj>
          </a:graphicData>
        </a:graphic>
      </p:graphicFrame>
      <p:graphicFrame>
        <p:nvGraphicFramePr>
          <p:cNvPr id="11" name="Table 10"/>
          <p:cNvGraphicFramePr>
            <a:graphicFrameLocks noGrp="1"/>
          </p:cNvGraphicFramePr>
          <p:nvPr/>
        </p:nvGraphicFramePr>
        <p:xfrm>
          <a:off x="6148650" y="3214686"/>
          <a:ext cx="452440" cy="2571768"/>
        </p:xfrm>
        <a:graphic>
          <a:graphicData uri="http://schemas.openxmlformats.org/drawingml/2006/table">
            <a:tbl>
              <a:tblPr rtl="1" firstRow="1" bandRow="1">
                <a:tableStyleId>{5C22544A-7EE6-4342-B048-85BDC9FD1C3A}</a:tableStyleId>
              </a:tblPr>
              <a:tblGrid>
                <a:gridCol w="452440"/>
              </a:tblGrid>
              <a:tr h="428628">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8628">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8628">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8628">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8628">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8628">
                <a:tc>
                  <a:txBody>
                    <a:bodyPr/>
                    <a:lstStyle/>
                    <a:p>
                      <a:pPr algn="l" rtl="0"/>
                      <a:endParaRPr lang="he-IL" b="0" dirty="0">
                        <a:ln>
                          <a:noFill/>
                        </a:ln>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57348" name="Object 4"/>
          <p:cNvGraphicFramePr>
            <a:graphicFrameLocks noChangeAspect="1"/>
          </p:cNvGraphicFramePr>
          <p:nvPr/>
        </p:nvGraphicFramePr>
        <p:xfrm>
          <a:off x="5411788" y="4113213"/>
          <a:ext cx="606425" cy="614362"/>
        </p:xfrm>
        <a:graphic>
          <a:graphicData uri="http://schemas.openxmlformats.org/presentationml/2006/ole">
            <p:oleObj spid="_x0000_s57348" name="משוואה" r:id="rId5" imgW="215640" imgH="253800" progId="Equation.3">
              <p:embed/>
            </p:oleObj>
          </a:graphicData>
        </a:graphic>
      </p:graphicFrame>
      <p:graphicFrame>
        <p:nvGraphicFramePr>
          <p:cNvPr id="57349" name="Object 5"/>
          <p:cNvGraphicFramePr>
            <a:graphicFrameLocks noChangeAspect="1"/>
          </p:cNvGraphicFramePr>
          <p:nvPr/>
        </p:nvGraphicFramePr>
        <p:xfrm>
          <a:off x="911225" y="4132263"/>
          <a:ext cx="606425" cy="614362"/>
        </p:xfrm>
        <a:graphic>
          <a:graphicData uri="http://schemas.openxmlformats.org/presentationml/2006/ole">
            <p:oleObj spid="_x0000_s57349" name="משוואה" r:id="rId6" imgW="215640" imgH="2538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nodeType="clickEffect">
                                  <p:stCondLst>
                                    <p:cond delay="0"/>
                                  </p:stCondLst>
                                  <p:childTnLst>
                                    <p:animEffect transition="out" filter="blinds(horizontal)">
                                      <p:cBhvr>
                                        <p:cTn id="10" dur="500"/>
                                        <p:tgtEl>
                                          <p:spTgt spid="5"/>
                                        </p:tgtEl>
                                      </p:cBhvr>
                                    </p:animEffect>
                                    <p:set>
                                      <p:cBhvr>
                                        <p:cTn id="11" dur="1" fill="hold">
                                          <p:stCondLst>
                                            <p:cond delay="499"/>
                                          </p:stCondLst>
                                        </p:cTn>
                                        <p:tgtEl>
                                          <p:spTgt spid="5"/>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993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57348"/>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573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t>
            </a:r>
            <a:r>
              <a:rPr lang="en-US" i="1" dirty="0" err="1" smtClean="0">
                <a:latin typeface="Times New Roman" pitchFamily="18" charset="0"/>
                <a:cs typeface="Times New Roman" pitchFamily="18" charset="0"/>
              </a:rPr>
              <a:t>y</a:t>
            </a:r>
            <a:r>
              <a:rPr lang="en-US" i="1" baseline="-25000" dirty="0" err="1" smtClean="0">
                <a:latin typeface="Times New Roman" pitchFamily="18" charset="0"/>
                <a:cs typeface="Times New Roman" pitchFamily="18" charset="0"/>
              </a:rPr>
              <a:t>i</a:t>
            </a:r>
            <a:r>
              <a:rPr lang="en-US" dirty="0" err="1" smtClean="0"/>
              <a:t>’s</a:t>
            </a:r>
            <a:endParaRPr lang="he-IL" dirty="0"/>
          </a:p>
        </p:txBody>
      </p:sp>
      <p:sp>
        <p:nvSpPr>
          <p:cNvPr id="3" name="Content Placeholder 2"/>
          <p:cNvSpPr>
            <a:spLocks noGrp="1"/>
          </p:cNvSpPr>
          <p:nvPr>
            <p:ph idx="1"/>
          </p:nvPr>
        </p:nvSpPr>
        <p:spPr/>
        <p:txBody>
          <a:bodyPr/>
          <a:lstStyle/>
          <a:p>
            <a:pPr algn="l" rtl="0"/>
            <a:r>
              <a:rPr lang="en-US" dirty="0" smtClean="0"/>
              <a:t>This way we are able to bound (from below) the sum of the </a:t>
            </a:r>
            <a:r>
              <a:rPr lang="en-US" i="1" dirty="0" err="1" smtClean="0">
                <a:latin typeface="Times New Roman" pitchFamily="18" charset="0"/>
                <a:cs typeface="Times New Roman" pitchFamily="18" charset="0"/>
              </a:rPr>
              <a:t>t</a:t>
            </a:r>
            <a:r>
              <a:rPr lang="en-US" i="1" baseline="-25000" dirty="0" err="1" smtClean="0">
                <a:latin typeface="Times New Roman" pitchFamily="18" charset="0"/>
                <a:cs typeface="Times New Roman" pitchFamily="18" charset="0"/>
              </a:rPr>
              <a:t>i</a:t>
            </a:r>
            <a:r>
              <a:rPr lang="en-US" dirty="0" err="1" smtClean="0"/>
              <a:t>’s</a:t>
            </a:r>
            <a:r>
              <a:rPr lang="en-US" dirty="0" smtClean="0"/>
              <a:t>.</a:t>
            </a:r>
          </a:p>
          <a:p>
            <a:pPr algn="l" rtl="0"/>
            <a:endParaRPr lang="en-US" dirty="0" smtClean="0"/>
          </a:p>
          <a:p>
            <a:pPr algn="l" rtl="0"/>
            <a:r>
              <a:rPr lang="en-US" dirty="0" smtClean="0"/>
              <a:t>Bounding the sum of the </a:t>
            </a:r>
            <a:r>
              <a:rPr lang="en-US" i="1" dirty="0" err="1" smtClean="0">
                <a:latin typeface="Times New Roman" pitchFamily="18" charset="0"/>
                <a:cs typeface="Times New Roman" pitchFamily="18" charset="0"/>
              </a:rPr>
              <a:t>t</a:t>
            </a:r>
            <a:r>
              <a:rPr lang="en-US" i="1" baseline="-25000" dirty="0" err="1" smtClean="0">
                <a:latin typeface="Times New Roman" pitchFamily="18" charset="0"/>
                <a:cs typeface="Times New Roman" pitchFamily="18" charset="0"/>
              </a:rPr>
              <a:t>i</a:t>
            </a:r>
            <a:r>
              <a:rPr lang="en-US" dirty="0" err="1" smtClean="0"/>
              <a:t>’s</a:t>
            </a:r>
            <a:r>
              <a:rPr lang="en-US" dirty="0" smtClean="0"/>
              <a:t>, together with the fact that each </a:t>
            </a:r>
            <a:r>
              <a:rPr lang="en-US" i="1" dirty="0" err="1" smtClean="0">
                <a:latin typeface="Times New Roman" pitchFamily="18" charset="0"/>
                <a:cs typeface="Times New Roman" pitchFamily="18" charset="0"/>
              </a:rPr>
              <a:t>t</a:t>
            </a:r>
            <a:r>
              <a:rPr lang="en-US" i="1" baseline="-25000" dirty="0" err="1" smtClean="0">
                <a:latin typeface="Times New Roman" pitchFamily="18" charset="0"/>
                <a:cs typeface="Times New Roman" pitchFamily="18" charset="0"/>
              </a:rPr>
              <a:t>i</a:t>
            </a:r>
            <a:r>
              <a:rPr lang="en-US" dirty="0" smtClean="0"/>
              <a:t> is bounded by </a:t>
            </a:r>
            <a:r>
              <a:rPr lang="en-US" i="1" dirty="0" smtClean="0">
                <a:latin typeface="Times New Roman" pitchFamily="18" charset="0"/>
                <a:cs typeface="Times New Roman" pitchFamily="18" charset="0"/>
              </a:rPr>
              <a:t>m</a:t>
            </a:r>
            <a:r>
              <a:rPr lang="en-US" dirty="0" smtClean="0"/>
              <a:t>, we are able to bound the product of them.</a:t>
            </a:r>
          </a:p>
          <a:p>
            <a:pPr algn="l" rtl="0">
              <a:buNone/>
            </a:pPr>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Choosing </a:t>
            </a:r>
            <a:r>
              <a:rPr lang="en-US" i="1" dirty="0" err="1" smtClean="0">
                <a:latin typeface="Times New Roman" pitchFamily="18" charset="0"/>
                <a:cs typeface="Times New Roman" pitchFamily="18" charset="0"/>
              </a:rPr>
              <a:t>x</a:t>
            </a:r>
            <a:r>
              <a:rPr lang="en-US" dirty="0" err="1" smtClean="0"/>
              <a:t>’s</a:t>
            </a:r>
            <a:endParaRPr lang="he-IL" dirty="0"/>
          </a:p>
        </p:txBody>
      </p:sp>
      <p:sp>
        <p:nvSpPr>
          <p:cNvPr id="3" name="Content Placeholder 2"/>
          <p:cNvSpPr>
            <a:spLocks noGrp="1"/>
          </p:cNvSpPr>
          <p:nvPr>
            <p:ph idx="1"/>
          </p:nvPr>
        </p:nvSpPr>
        <p:spPr/>
        <p:txBody>
          <a:bodyPr>
            <a:normAutofit lnSpcReduction="10000"/>
          </a:bodyPr>
          <a:lstStyle/>
          <a:p>
            <a:pPr algn="l" rtl="0"/>
            <a:r>
              <a:rPr lang="en-US" dirty="0" smtClean="0"/>
              <a:t>We already showed that for a randomly chosen </a:t>
            </a:r>
            <a:r>
              <a:rPr lang="en-US" i="1" dirty="0" smtClean="0">
                <a:latin typeface="Times New Roman" pitchFamily="18" charset="0"/>
                <a:cs typeface="Times New Roman" pitchFamily="18" charset="0"/>
              </a:rPr>
              <a:t>x</a:t>
            </a:r>
            <a:r>
              <a:rPr lang="en-US" i="1" baseline="-25000" dirty="0" smtClean="0">
                <a:latin typeface="Times New Roman" pitchFamily="18" charset="0"/>
                <a:cs typeface="Times New Roman" pitchFamily="18" charset="0"/>
              </a:rPr>
              <a:t>i</a:t>
            </a:r>
            <a:r>
              <a:rPr lang="en-US" dirty="0" smtClean="0"/>
              <a:t>’s </a:t>
            </a:r>
          </a:p>
          <a:p>
            <a:pPr algn="l" rtl="0"/>
            <a:endParaRPr lang="en-US" dirty="0" smtClean="0"/>
          </a:p>
          <a:p>
            <a:pPr algn="l" rtl="0"/>
            <a:endParaRPr lang="en-US" dirty="0" smtClean="0"/>
          </a:p>
          <a:p>
            <a:pPr algn="l" rtl="0"/>
            <a:endParaRPr lang="en-US" dirty="0" smtClean="0"/>
          </a:p>
          <a:p>
            <a:pPr algn="l" rtl="0"/>
            <a:r>
              <a:rPr lang="en-US" dirty="0" smtClean="0"/>
              <a:t>We showed a set of vectors </a:t>
            </a:r>
            <a:r>
              <a:rPr lang="en-US" i="1" dirty="0" err="1" smtClean="0">
                <a:latin typeface="Times New Roman" pitchFamily="18" charset="0"/>
                <a:cs typeface="Times New Roman" pitchFamily="18" charset="0"/>
              </a:rPr>
              <a:t>y</a:t>
            </a:r>
            <a:r>
              <a:rPr lang="en-US" i="1" baseline="-25000" dirty="0" err="1" smtClean="0">
                <a:latin typeface="Times New Roman" pitchFamily="18" charset="0"/>
                <a:cs typeface="Times New Roman" pitchFamily="18" charset="0"/>
              </a:rPr>
              <a:t>i</a:t>
            </a:r>
            <a:r>
              <a:rPr lang="en-US" dirty="0" err="1" smtClean="0"/>
              <a:t>’s</a:t>
            </a:r>
            <a:r>
              <a:rPr lang="en-US" dirty="0" smtClean="0"/>
              <a:t> that for every </a:t>
            </a:r>
            <a:r>
              <a:rPr lang="en-US" i="1" dirty="0" smtClean="0">
                <a:latin typeface="Times New Roman" pitchFamily="18" charset="0"/>
                <a:cs typeface="Times New Roman" pitchFamily="18" charset="0"/>
              </a:rPr>
              <a:t>B</a:t>
            </a:r>
            <a:r>
              <a:rPr lang="en-US" dirty="0" smtClean="0"/>
              <a:t> the sum of the </a:t>
            </a:r>
            <a:r>
              <a:rPr lang="en-US" i="1" dirty="0" err="1" smtClean="0">
                <a:latin typeface="Times New Roman" pitchFamily="18" charset="0"/>
                <a:cs typeface="Times New Roman" pitchFamily="18" charset="0"/>
              </a:rPr>
              <a:t>t</a:t>
            </a:r>
            <a:r>
              <a:rPr lang="en-US" i="1" baseline="-25000" dirty="0" err="1" smtClean="0">
                <a:latin typeface="Times New Roman" pitchFamily="18" charset="0"/>
                <a:cs typeface="Times New Roman" pitchFamily="18" charset="0"/>
              </a:rPr>
              <a:t>i</a:t>
            </a:r>
            <a:r>
              <a:rPr lang="en-US" dirty="0" err="1" smtClean="0"/>
              <a:t>’s</a:t>
            </a:r>
            <a:r>
              <a:rPr lang="en-US" dirty="0" smtClean="0"/>
              <a:t> is “large” and therefore, their product is also large. This leads to bounding the probability</a:t>
            </a:r>
          </a:p>
          <a:p>
            <a:pPr algn="l" rtl="0">
              <a:buNone/>
            </a:pPr>
            <a:endParaRPr lang="en-US" dirty="0" smtClean="0"/>
          </a:p>
          <a:p>
            <a:pPr algn="l" rtl="0">
              <a:buNone/>
            </a:pPr>
            <a:endParaRPr lang="en-US" dirty="0" smtClean="0"/>
          </a:p>
          <a:p>
            <a:pPr algn="l" rtl="0">
              <a:buNone/>
            </a:pPr>
            <a:r>
              <a:rPr lang="en-US" dirty="0" smtClean="0"/>
              <a:t>   </a:t>
            </a:r>
            <a:endParaRPr lang="he-IL" dirty="0"/>
          </a:p>
        </p:txBody>
      </p:sp>
      <p:graphicFrame>
        <p:nvGraphicFramePr>
          <p:cNvPr id="40963" name="Object 3"/>
          <p:cNvGraphicFramePr>
            <a:graphicFrameLocks noChangeAspect="1"/>
          </p:cNvGraphicFramePr>
          <p:nvPr/>
        </p:nvGraphicFramePr>
        <p:xfrm>
          <a:off x="2803525" y="2667000"/>
          <a:ext cx="3333750" cy="909638"/>
        </p:xfrm>
        <a:graphic>
          <a:graphicData uri="http://schemas.openxmlformats.org/presentationml/2006/ole">
            <p:oleObj spid="_x0000_s66562" name="משוואה" r:id="rId3" imgW="1676160" imgH="457200" progId="Equation.3">
              <p:embed/>
            </p:oleObj>
          </a:graphicData>
        </a:graphic>
      </p:graphicFrame>
      <p:graphicFrame>
        <p:nvGraphicFramePr>
          <p:cNvPr id="40964" name="Object 4"/>
          <p:cNvGraphicFramePr>
            <a:graphicFrameLocks noChangeAspect="1"/>
          </p:cNvGraphicFramePr>
          <p:nvPr/>
        </p:nvGraphicFramePr>
        <p:xfrm>
          <a:off x="2160588" y="5026025"/>
          <a:ext cx="4419600" cy="908050"/>
        </p:xfrm>
        <a:graphic>
          <a:graphicData uri="http://schemas.openxmlformats.org/presentationml/2006/ole">
            <p:oleObj spid="_x0000_s66563" name="משוואה" r:id="rId4" imgW="2222280" imgH="457200" progId="Equation.3">
              <p:embed/>
            </p:oleObj>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Weighted Case</a:t>
            </a:r>
            <a:endParaRPr lang="he-IL" dirty="0"/>
          </a:p>
        </p:txBody>
      </p:sp>
      <p:sp>
        <p:nvSpPr>
          <p:cNvPr id="3" name="Content Placeholder 2"/>
          <p:cNvSpPr>
            <a:spLocks noGrp="1"/>
          </p:cNvSpPr>
          <p:nvPr>
            <p:ph idx="1"/>
          </p:nvPr>
        </p:nvSpPr>
        <p:spPr/>
        <p:txBody>
          <a:bodyPr/>
          <a:lstStyle/>
          <a:p>
            <a:pPr algn="l" rtl="0"/>
            <a:endParaRPr lang="en-US" dirty="0" smtClean="0"/>
          </a:p>
          <a:p>
            <a:pPr algn="l" rtl="0"/>
            <a:endParaRPr lang="en-US" dirty="0" smtClean="0"/>
          </a:p>
        </p:txBody>
      </p:sp>
      <p:sp>
        <p:nvSpPr>
          <p:cNvPr id="4" name="Oval 3"/>
          <p:cNvSpPr/>
          <p:nvPr/>
        </p:nvSpPr>
        <p:spPr>
          <a:xfrm>
            <a:off x="3857620" y="250030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Oval 4"/>
          <p:cNvSpPr/>
          <p:nvPr/>
        </p:nvSpPr>
        <p:spPr>
          <a:xfrm>
            <a:off x="3143240" y="314324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Oval 5"/>
          <p:cNvSpPr/>
          <p:nvPr/>
        </p:nvSpPr>
        <p:spPr>
          <a:xfrm>
            <a:off x="2500298" y="264318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Oval 6"/>
          <p:cNvSpPr/>
          <p:nvPr/>
        </p:nvSpPr>
        <p:spPr>
          <a:xfrm>
            <a:off x="3857620" y="400050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Oval 7"/>
          <p:cNvSpPr/>
          <p:nvPr/>
        </p:nvSpPr>
        <p:spPr>
          <a:xfrm>
            <a:off x="4286248" y="314324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Oval 8"/>
          <p:cNvSpPr/>
          <p:nvPr/>
        </p:nvSpPr>
        <p:spPr>
          <a:xfrm>
            <a:off x="5286380" y="350043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Oval 9"/>
          <p:cNvSpPr/>
          <p:nvPr/>
        </p:nvSpPr>
        <p:spPr>
          <a:xfrm>
            <a:off x="4714876" y="407194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Oval 10"/>
          <p:cNvSpPr/>
          <p:nvPr/>
        </p:nvSpPr>
        <p:spPr>
          <a:xfrm>
            <a:off x="3000364" y="428625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Oval 11"/>
          <p:cNvSpPr/>
          <p:nvPr/>
        </p:nvSpPr>
        <p:spPr>
          <a:xfrm>
            <a:off x="5715008" y="278605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Oval 12"/>
          <p:cNvSpPr/>
          <p:nvPr/>
        </p:nvSpPr>
        <p:spPr>
          <a:xfrm>
            <a:off x="4143372" y="471488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Oval 13"/>
          <p:cNvSpPr/>
          <p:nvPr/>
        </p:nvSpPr>
        <p:spPr>
          <a:xfrm>
            <a:off x="5500694" y="442913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Oval 14"/>
          <p:cNvSpPr/>
          <p:nvPr/>
        </p:nvSpPr>
        <p:spPr>
          <a:xfrm>
            <a:off x="6286512" y="371475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16" name="Straight Connector 15"/>
          <p:cNvCxnSpPr>
            <a:stCxn id="8" idx="6"/>
            <a:endCxn id="9" idx="2"/>
          </p:cNvCxnSpPr>
          <p:nvPr/>
        </p:nvCxnSpPr>
        <p:spPr>
          <a:xfrm>
            <a:off x="4429124" y="3214686"/>
            <a:ext cx="857256" cy="3571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5" idx="4"/>
            <a:endCxn id="7" idx="1"/>
          </p:cNvCxnSpPr>
          <p:nvPr/>
        </p:nvCxnSpPr>
        <p:spPr>
          <a:xfrm rot="16200000" flipH="1">
            <a:off x="3178959" y="3321843"/>
            <a:ext cx="735304" cy="6638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1" idx="6"/>
            <a:endCxn id="13" idx="2"/>
          </p:cNvCxnSpPr>
          <p:nvPr/>
        </p:nvCxnSpPr>
        <p:spPr>
          <a:xfrm>
            <a:off x="3143240" y="4357694"/>
            <a:ext cx="1000132" cy="4286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9" idx="7"/>
            <a:endCxn id="12" idx="3"/>
          </p:cNvCxnSpPr>
          <p:nvPr/>
        </p:nvCxnSpPr>
        <p:spPr>
          <a:xfrm rot="5400000" flipH="1" flipV="1">
            <a:off x="5265456" y="3050886"/>
            <a:ext cx="613352" cy="327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9" idx="4"/>
            <a:endCxn id="14" idx="0"/>
          </p:cNvCxnSpPr>
          <p:nvPr/>
        </p:nvCxnSpPr>
        <p:spPr>
          <a:xfrm rot="16200000" flipH="1">
            <a:off x="5072066" y="3929066"/>
            <a:ext cx="785818"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8" idx="1"/>
            <a:endCxn id="4" idx="4"/>
          </p:cNvCxnSpPr>
          <p:nvPr/>
        </p:nvCxnSpPr>
        <p:spPr>
          <a:xfrm rot="16200000" flipV="1">
            <a:off x="3857620" y="2714620"/>
            <a:ext cx="520990" cy="3781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8" idx="7"/>
            <a:endCxn id="12" idx="2"/>
          </p:cNvCxnSpPr>
          <p:nvPr/>
        </p:nvCxnSpPr>
        <p:spPr>
          <a:xfrm rot="5400000" flipH="1" flipV="1">
            <a:off x="4908266" y="2357430"/>
            <a:ext cx="306676" cy="13068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1"/>
            <a:endCxn id="10" idx="2"/>
          </p:cNvCxnSpPr>
          <p:nvPr/>
        </p:nvCxnSpPr>
        <p:spPr>
          <a:xfrm rot="16200000" flipH="1">
            <a:off x="4235734" y="3664238"/>
            <a:ext cx="121952" cy="8363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8" idx="3"/>
            <a:endCxn id="7" idx="7"/>
          </p:cNvCxnSpPr>
          <p:nvPr/>
        </p:nvCxnSpPr>
        <p:spPr>
          <a:xfrm rot="5400000">
            <a:off x="3765258" y="3479514"/>
            <a:ext cx="756228" cy="327600"/>
          </a:xfrm>
          <a:prstGeom prst="line">
            <a:avLst/>
          </a:prstGeom>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3143240" y="2561234"/>
            <a:ext cx="2797185" cy="2358428"/>
            <a:chOff x="3143240" y="2561234"/>
            <a:chExt cx="2797185" cy="2358428"/>
          </a:xfrm>
        </p:grpSpPr>
        <p:graphicFrame>
          <p:nvGraphicFramePr>
            <p:cNvPr id="25" name="Content Placeholder 30"/>
            <p:cNvGraphicFramePr>
              <a:graphicFrameLocks noChangeAspect="1"/>
            </p:cNvGraphicFramePr>
            <p:nvPr/>
          </p:nvGraphicFramePr>
          <p:xfrm>
            <a:off x="3428992" y="4500570"/>
            <a:ext cx="345163" cy="419092"/>
          </p:xfrm>
          <a:graphic>
            <a:graphicData uri="http://schemas.openxmlformats.org/presentationml/2006/ole">
              <p:oleObj spid="_x0000_s68609" name="משוואה" r:id="rId4" imgW="177480" imgH="215640" progId="Equation.3">
                <p:embed/>
              </p:oleObj>
            </a:graphicData>
          </a:graphic>
        </p:graphicFrame>
        <p:graphicFrame>
          <p:nvGraphicFramePr>
            <p:cNvPr id="26" name="Content Placeholder 30"/>
            <p:cNvGraphicFramePr>
              <a:graphicFrameLocks noChangeAspect="1"/>
            </p:cNvGraphicFramePr>
            <p:nvPr/>
          </p:nvGraphicFramePr>
          <p:xfrm>
            <a:off x="4203702" y="3714752"/>
            <a:ext cx="369886" cy="420686"/>
          </p:xfrm>
          <a:graphic>
            <a:graphicData uri="http://schemas.openxmlformats.org/presentationml/2006/ole">
              <p:oleObj spid="_x0000_s68610" name="משוואה" r:id="rId5" imgW="190440" imgH="215640" progId="Equation.3">
                <p:embed/>
              </p:oleObj>
            </a:graphicData>
          </a:graphic>
        </p:graphicFrame>
        <p:graphicFrame>
          <p:nvGraphicFramePr>
            <p:cNvPr id="27" name="Content Placeholder 30"/>
            <p:cNvGraphicFramePr>
              <a:graphicFrameLocks noChangeAspect="1"/>
            </p:cNvGraphicFramePr>
            <p:nvPr/>
          </p:nvGraphicFramePr>
          <p:xfrm>
            <a:off x="5458045" y="3773488"/>
            <a:ext cx="368300" cy="444500"/>
          </p:xfrm>
          <a:graphic>
            <a:graphicData uri="http://schemas.openxmlformats.org/presentationml/2006/ole">
              <p:oleObj spid="_x0000_s68611" name="משוואה" r:id="rId6" imgW="190440" imgH="228600" progId="Equation.3">
                <p:embed/>
              </p:oleObj>
            </a:graphicData>
          </a:graphic>
        </p:graphicFrame>
        <p:graphicFrame>
          <p:nvGraphicFramePr>
            <p:cNvPr id="28" name="Content Placeholder 30"/>
            <p:cNvGraphicFramePr>
              <a:graphicFrameLocks noChangeAspect="1"/>
            </p:cNvGraphicFramePr>
            <p:nvPr/>
          </p:nvGraphicFramePr>
          <p:xfrm>
            <a:off x="5572125" y="3013075"/>
            <a:ext cx="368300" cy="419100"/>
          </p:xfrm>
          <a:graphic>
            <a:graphicData uri="http://schemas.openxmlformats.org/presentationml/2006/ole">
              <p:oleObj spid="_x0000_s68612" name="משוואה" r:id="rId7" imgW="190440" imgH="215640" progId="Equation.3">
                <p:embed/>
              </p:oleObj>
            </a:graphicData>
          </a:graphic>
        </p:graphicFrame>
        <p:graphicFrame>
          <p:nvGraphicFramePr>
            <p:cNvPr id="29" name="Content Placeholder 30"/>
            <p:cNvGraphicFramePr>
              <a:graphicFrameLocks noChangeAspect="1"/>
            </p:cNvGraphicFramePr>
            <p:nvPr/>
          </p:nvGraphicFramePr>
          <p:xfrm>
            <a:off x="5084708" y="2561234"/>
            <a:ext cx="368300" cy="444500"/>
          </p:xfrm>
          <a:graphic>
            <a:graphicData uri="http://schemas.openxmlformats.org/presentationml/2006/ole">
              <p:oleObj spid="_x0000_s68613" name="משוואה" r:id="rId8" imgW="190440" imgH="228600" progId="Equation.3">
                <p:embed/>
              </p:oleObj>
            </a:graphicData>
          </a:graphic>
        </p:graphicFrame>
        <p:graphicFrame>
          <p:nvGraphicFramePr>
            <p:cNvPr id="30" name="Content Placeholder 30"/>
            <p:cNvGraphicFramePr>
              <a:graphicFrameLocks noChangeAspect="1"/>
            </p:cNvGraphicFramePr>
            <p:nvPr/>
          </p:nvGraphicFramePr>
          <p:xfrm>
            <a:off x="4819976" y="3111718"/>
            <a:ext cx="368300" cy="444500"/>
          </p:xfrm>
          <a:graphic>
            <a:graphicData uri="http://schemas.openxmlformats.org/presentationml/2006/ole">
              <p:oleObj spid="_x0000_s68614" name="משוואה" r:id="rId9" imgW="190440" imgH="228600" progId="Equation.3">
                <p:embed/>
              </p:oleObj>
            </a:graphicData>
          </a:graphic>
        </p:graphicFrame>
        <p:graphicFrame>
          <p:nvGraphicFramePr>
            <p:cNvPr id="31" name="Content Placeholder 30"/>
            <p:cNvGraphicFramePr>
              <a:graphicFrameLocks noChangeAspect="1"/>
            </p:cNvGraphicFramePr>
            <p:nvPr/>
          </p:nvGraphicFramePr>
          <p:xfrm>
            <a:off x="4060824" y="2571744"/>
            <a:ext cx="368300" cy="444500"/>
          </p:xfrm>
          <a:graphic>
            <a:graphicData uri="http://schemas.openxmlformats.org/presentationml/2006/ole">
              <p:oleObj spid="_x0000_s68615" name="משוואה" r:id="rId10" imgW="190440" imgH="228600" progId="Equation.3">
                <p:embed/>
              </p:oleObj>
            </a:graphicData>
          </a:graphic>
        </p:graphicFrame>
        <p:graphicFrame>
          <p:nvGraphicFramePr>
            <p:cNvPr id="32" name="Content Placeholder 30"/>
            <p:cNvGraphicFramePr>
              <a:graphicFrameLocks noChangeAspect="1"/>
            </p:cNvGraphicFramePr>
            <p:nvPr/>
          </p:nvGraphicFramePr>
          <p:xfrm>
            <a:off x="3143240" y="3429000"/>
            <a:ext cx="368300" cy="444500"/>
          </p:xfrm>
          <a:graphic>
            <a:graphicData uri="http://schemas.openxmlformats.org/presentationml/2006/ole">
              <p:oleObj spid="_x0000_s68616" name="משוואה" r:id="rId11" imgW="190440" imgH="228600" progId="Equation.3">
                <p:embed/>
              </p:oleObj>
            </a:graphicData>
          </a:graphic>
        </p:graphicFrame>
        <p:graphicFrame>
          <p:nvGraphicFramePr>
            <p:cNvPr id="33" name="Content Placeholder 30"/>
            <p:cNvGraphicFramePr>
              <a:graphicFrameLocks noChangeAspect="1"/>
            </p:cNvGraphicFramePr>
            <p:nvPr/>
          </p:nvGraphicFramePr>
          <p:xfrm>
            <a:off x="3849242" y="3193666"/>
            <a:ext cx="368300" cy="444500"/>
          </p:xfrm>
          <a:graphic>
            <a:graphicData uri="http://schemas.openxmlformats.org/presentationml/2006/ole">
              <p:oleObj spid="_x0000_s68617" name="משוואה" r:id="rId12" imgW="190440" imgH="228600" progId="Equation.3">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mph" presetSubtype="0" fill="hold" nodeType="clickEffect">
                                  <p:stCondLst>
                                    <p:cond delay="0"/>
                                  </p:stCondLst>
                                  <p:childTnLst>
                                    <p:animEffect transition="out" filter="fade">
                                      <p:cBhvr>
                                        <p:cTn id="10" dur="500" tmFilter="0, 0; .2, .5; .8, .5; 1, 0"/>
                                        <p:tgtEl>
                                          <p:spTgt spid="34"/>
                                        </p:tgtEl>
                                      </p:cBhvr>
                                    </p:animEffect>
                                    <p:animScale>
                                      <p:cBhvr>
                                        <p:cTn id="11" dur="250" autoRev="1" fill="hold"/>
                                        <p:tgtEl>
                                          <p:spTgt spid="34"/>
                                        </p:tgtEl>
                                      </p:cBhvr>
                                      <p:by x="105000" y="105000"/>
                                    </p:animScale>
                                  </p:childTnLst>
                                </p:cTn>
                              </p:par>
                            </p:childTnLst>
                          </p:cTn>
                        </p:par>
                        <p:par>
                          <p:cTn id="12" fill="hold">
                            <p:stCondLst>
                              <p:cond delay="500"/>
                            </p:stCondLst>
                            <p:childTnLst>
                              <p:par>
                                <p:cTn id="13" presetID="26" presetClass="emph" presetSubtype="0" fill="hold" nodeType="afterEffect">
                                  <p:stCondLst>
                                    <p:cond delay="0"/>
                                  </p:stCondLst>
                                  <p:childTnLst>
                                    <p:animEffect transition="out" filter="fade">
                                      <p:cBhvr>
                                        <p:cTn id="14" dur="500" tmFilter="0, 0; .2, .5; .8, .5; 1, 0"/>
                                        <p:tgtEl>
                                          <p:spTgt spid="34"/>
                                        </p:tgtEl>
                                      </p:cBhvr>
                                    </p:animEffect>
                                    <p:animScale>
                                      <p:cBhvr>
                                        <p:cTn id="15" dur="250" autoRev="1" fill="hold"/>
                                        <p:tgtEl>
                                          <p:spTgt spid="34"/>
                                        </p:tgtEl>
                                      </p:cBhvr>
                                      <p:by x="105000" y="105000"/>
                                    </p:animScale>
                                  </p:childTnLst>
                                </p:cTn>
                              </p:par>
                            </p:childTnLst>
                          </p:cTn>
                        </p:par>
                        <p:par>
                          <p:cTn id="16" fill="hold">
                            <p:stCondLst>
                              <p:cond delay="1000"/>
                            </p:stCondLst>
                            <p:childTnLst>
                              <p:par>
                                <p:cTn id="17" presetID="26" presetClass="emph" presetSubtype="0" fill="hold" nodeType="afterEffect">
                                  <p:stCondLst>
                                    <p:cond delay="0"/>
                                  </p:stCondLst>
                                  <p:childTnLst>
                                    <p:animEffect transition="out" filter="fade">
                                      <p:cBhvr>
                                        <p:cTn id="18" dur="500" tmFilter="0, 0; .2, .5; .8, .5; 1, 0"/>
                                        <p:tgtEl>
                                          <p:spTgt spid="34"/>
                                        </p:tgtEl>
                                      </p:cBhvr>
                                    </p:animEffect>
                                    <p:animScale>
                                      <p:cBhvr>
                                        <p:cTn id="19" dur="250" autoRev="1" fill="hold"/>
                                        <p:tgtEl>
                                          <p:spTgt spid="3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Weighted Case</a:t>
            </a:r>
            <a:endParaRPr lang="he-IL" dirty="0"/>
          </a:p>
        </p:txBody>
      </p:sp>
      <p:sp>
        <p:nvSpPr>
          <p:cNvPr id="3" name="Content Placeholder 2"/>
          <p:cNvSpPr>
            <a:spLocks noGrp="1"/>
          </p:cNvSpPr>
          <p:nvPr>
            <p:ph idx="1"/>
          </p:nvPr>
        </p:nvSpPr>
        <p:spPr/>
        <p:txBody>
          <a:bodyPr/>
          <a:lstStyle/>
          <a:p>
            <a:pPr marL="0" indent="0" algn="l" rtl="0">
              <a:spcBef>
                <a:spcPts val="0"/>
              </a:spcBef>
              <a:buClrTx/>
              <a:buSzTx/>
              <a:buNone/>
              <a:defRPr/>
            </a:pPr>
            <a:endParaRPr lang="he-IL" dirty="0" smtClean="0"/>
          </a:p>
          <a:p>
            <a:pPr algn="l" rtl="0"/>
            <a:r>
              <a:rPr lang="en-US" dirty="0" smtClean="0"/>
              <a:t>The same technique shows that we can reconstruct a hidden graph with integer weights that are bounded by </a:t>
            </a:r>
            <a:r>
              <a:rPr lang="en-US" i="1" dirty="0" err="1" smtClean="0">
                <a:latin typeface="Times New Roman" pitchFamily="18" charset="0"/>
                <a:cs typeface="Times New Roman" pitchFamily="18" charset="0"/>
              </a:rPr>
              <a:t>n</a:t>
            </a:r>
            <a:r>
              <a:rPr lang="en-US" i="1" baseline="30000" dirty="0" err="1" smtClean="0">
                <a:latin typeface="Times New Roman" pitchFamily="18" charset="0"/>
                <a:cs typeface="Times New Roman" pitchFamily="18" charset="0"/>
              </a:rPr>
              <a:t>c</a:t>
            </a:r>
            <a:r>
              <a:rPr lang="en-US" dirty="0" smtClean="0"/>
              <a:t> for any constant </a:t>
            </a:r>
            <a:r>
              <a:rPr lang="en-US" i="1" dirty="0" smtClean="0">
                <a:latin typeface="Times New Roman" pitchFamily="18" charset="0"/>
                <a:cs typeface="Times New Roman" pitchFamily="18" charset="0"/>
              </a:rPr>
              <a:t>c</a:t>
            </a:r>
            <a:r>
              <a:rPr lang="en-US" dirty="0" smtClean="0"/>
              <a:t>.</a:t>
            </a:r>
            <a:endParaRPr lang="he-IL" dirty="0" smtClean="0"/>
          </a:p>
          <a:p>
            <a:pPr algn="l" rtl="0">
              <a:buNone/>
            </a:pPr>
            <a:r>
              <a:rPr lang="en-US" dirty="0" smtClean="0"/>
              <a:t> </a:t>
            </a:r>
            <a:endParaRPr lang="he-IL"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dirty="0" smtClean="0"/>
              <a:t>What About Real Number Weights?</a:t>
            </a:r>
            <a:endParaRPr lang="he-IL" dirty="0"/>
          </a:p>
        </p:txBody>
      </p:sp>
      <p:cxnSp>
        <p:nvCxnSpPr>
          <p:cNvPr id="5" name="Straight Arrow Connector 4"/>
          <p:cNvCxnSpPr/>
          <p:nvPr/>
        </p:nvCxnSpPr>
        <p:spPr>
          <a:xfrm>
            <a:off x="1571604" y="3786190"/>
            <a:ext cx="592935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515128" y="3821909"/>
            <a:ext cx="64294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6719329" y="3821909"/>
            <a:ext cx="64294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535885" y="3821909"/>
            <a:ext cx="642942"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643042" y="4214818"/>
            <a:ext cx="357190" cy="369332"/>
          </a:xfrm>
          <a:prstGeom prst="rect">
            <a:avLst/>
          </a:prstGeom>
          <a:noFill/>
        </p:spPr>
        <p:txBody>
          <a:bodyPr wrap="square" rtlCol="1">
            <a:spAutoFit/>
          </a:bodyPr>
          <a:lstStyle/>
          <a:p>
            <a:r>
              <a:rPr lang="en-US" dirty="0" smtClean="0">
                <a:latin typeface="Times New Roman" pitchFamily="18" charset="0"/>
                <a:cs typeface="Times New Roman" pitchFamily="18" charset="0"/>
              </a:rPr>
              <a:t>0</a:t>
            </a:r>
            <a:endParaRPr lang="he-IL" dirty="0">
              <a:latin typeface="Times New Roman" pitchFamily="18" charset="0"/>
              <a:cs typeface="Times New Roman" pitchFamily="18" charset="0"/>
            </a:endParaRPr>
          </a:p>
        </p:txBody>
      </p:sp>
      <p:sp>
        <p:nvSpPr>
          <p:cNvPr id="11" name="TextBox 10"/>
          <p:cNvSpPr txBox="1"/>
          <p:nvPr/>
        </p:nvSpPr>
        <p:spPr>
          <a:xfrm>
            <a:off x="3500430" y="4059800"/>
            <a:ext cx="928694" cy="369332"/>
          </a:xfrm>
          <a:prstGeom prst="rect">
            <a:avLst/>
          </a:prstGeom>
          <a:noFill/>
        </p:spPr>
        <p:txBody>
          <a:bodyPr wrap="square" rtlCol="1">
            <a:spAutoFit/>
          </a:bodyPr>
          <a:lstStyle/>
          <a:p>
            <a:r>
              <a:rPr lang="en-US" i="1" dirty="0" smtClean="0">
                <a:latin typeface="Times New Roman" pitchFamily="18" charset="0"/>
                <a:cs typeface="Times New Roman" pitchFamily="18" charset="0"/>
              </a:rPr>
              <a:t>s</a:t>
            </a:r>
            <a:r>
              <a:rPr lang="en-US" baseline="-25000" dirty="0" smtClean="0">
                <a:latin typeface="Times New Roman" pitchFamily="18" charset="0"/>
                <a:cs typeface="Times New Roman" pitchFamily="18" charset="0"/>
              </a:rPr>
              <a:t>1 </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n</a:t>
            </a:r>
            <a:r>
              <a:rPr lang="en-US" i="1" baseline="30000" dirty="0" smtClean="0">
                <a:latin typeface="Times New Roman" pitchFamily="18" charset="0"/>
                <a:cs typeface="Times New Roman" pitchFamily="18" charset="0"/>
              </a:rPr>
              <a:t>-a</a:t>
            </a:r>
            <a:endParaRPr lang="he-IL" i="1" baseline="30000" dirty="0">
              <a:latin typeface="Times New Roman" pitchFamily="18" charset="0"/>
              <a:cs typeface="Times New Roman" pitchFamily="18" charset="0"/>
            </a:endParaRPr>
          </a:p>
        </p:txBody>
      </p:sp>
      <p:sp>
        <p:nvSpPr>
          <p:cNvPr id="12" name="TextBox 11"/>
          <p:cNvSpPr txBox="1"/>
          <p:nvPr/>
        </p:nvSpPr>
        <p:spPr>
          <a:xfrm>
            <a:off x="6858016" y="4071942"/>
            <a:ext cx="928694" cy="369332"/>
          </a:xfrm>
          <a:prstGeom prst="rect">
            <a:avLst/>
          </a:prstGeom>
          <a:noFill/>
        </p:spPr>
        <p:txBody>
          <a:bodyPr wrap="square" rtlCol="1">
            <a:spAutoFit/>
          </a:bodyPr>
          <a:lstStyle/>
          <a:p>
            <a:pPr algn="l" rtl="0"/>
            <a:r>
              <a:rPr lang="en-US" i="1" dirty="0" smtClean="0">
                <a:latin typeface="Times New Roman" pitchFamily="18" charset="0"/>
                <a:cs typeface="Times New Roman" pitchFamily="18" charset="0"/>
              </a:rPr>
              <a:t>s</a:t>
            </a:r>
            <a:r>
              <a:rPr lang="en-US" baseline="-25000"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 = </a:t>
            </a:r>
            <a:r>
              <a:rPr lang="en-US" i="1" dirty="0" err="1" smtClean="0">
                <a:latin typeface="Times New Roman" pitchFamily="18" charset="0"/>
                <a:cs typeface="Times New Roman" pitchFamily="18" charset="0"/>
              </a:rPr>
              <a:t>n</a:t>
            </a:r>
            <a:r>
              <a:rPr lang="en-US" i="1" baseline="30000" dirty="0" err="1" smtClean="0">
                <a:latin typeface="Times New Roman" pitchFamily="18" charset="0"/>
                <a:cs typeface="Times New Roman" pitchFamily="18" charset="0"/>
              </a:rPr>
              <a:t>b</a:t>
            </a:r>
            <a:endParaRPr lang="he-IL" i="1" baseline="30000" dirty="0">
              <a:latin typeface="Times New Roman" pitchFamily="18" charset="0"/>
              <a:cs typeface="Times New Roman" pitchFamily="18" charset="0"/>
            </a:endParaRPr>
          </a:p>
        </p:txBody>
      </p:sp>
      <p:grpSp>
        <p:nvGrpSpPr>
          <p:cNvPr id="49" name="Group 48"/>
          <p:cNvGrpSpPr/>
          <p:nvPr/>
        </p:nvGrpSpPr>
        <p:grpSpPr>
          <a:xfrm>
            <a:off x="1857356" y="3643314"/>
            <a:ext cx="5181600" cy="285752"/>
            <a:chOff x="1857356" y="5500702"/>
            <a:chExt cx="5181600" cy="285752"/>
          </a:xfrm>
        </p:grpSpPr>
        <p:cxnSp>
          <p:nvCxnSpPr>
            <p:cNvPr id="14" name="Straight Connector 13"/>
            <p:cNvCxnSpPr/>
            <p:nvPr/>
          </p:nvCxnSpPr>
          <p:spPr>
            <a:xfrm rot="5400000">
              <a:off x="17144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8668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20192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21716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23240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24764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26288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27812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9336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30860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32384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33908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5432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36956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38480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40004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41528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43052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4576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46100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47624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49148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50672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52196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53720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5244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6768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8292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9816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61340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62864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64388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65912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7436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896080" y="5643578"/>
              <a:ext cx="285752"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50" name="Right Brace 49"/>
          <p:cNvSpPr/>
          <p:nvPr/>
        </p:nvSpPr>
        <p:spPr>
          <a:xfrm rot="16200000">
            <a:off x="1875216" y="3161107"/>
            <a:ext cx="178595" cy="214313"/>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graphicFrame>
        <p:nvGraphicFramePr>
          <p:cNvPr id="51" name="Object 50"/>
          <p:cNvGraphicFramePr>
            <a:graphicFrameLocks noChangeAspect="1"/>
          </p:cNvGraphicFramePr>
          <p:nvPr/>
        </p:nvGraphicFramePr>
        <p:xfrm>
          <a:off x="1900238" y="2932111"/>
          <a:ext cx="192087" cy="211137"/>
        </p:xfrm>
        <a:graphic>
          <a:graphicData uri="http://schemas.openxmlformats.org/presentationml/2006/ole">
            <p:oleObj spid="_x0000_s58369" name="משוואה" r:id="rId3" imgW="126720" imgH="139680" progId="Equation.3">
              <p:embed/>
            </p:oleObj>
          </a:graphicData>
        </a:graphic>
      </p:graphicFrame>
      <p:grpSp>
        <p:nvGrpSpPr>
          <p:cNvPr id="55" name="Group 54"/>
          <p:cNvGrpSpPr/>
          <p:nvPr/>
        </p:nvGrpSpPr>
        <p:grpSpPr>
          <a:xfrm>
            <a:off x="2601913" y="3143248"/>
            <a:ext cx="366712" cy="1736727"/>
            <a:chOff x="2601913" y="3143248"/>
            <a:chExt cx="366712" cy="1736727"/>
          </a:xfrm>
        </p:grpSpPr>
        <p:cxnSp>
          <p:nvCxnSpPr>
            <p:cNvPr id="53" name="Straight Connector 52"/>
            <p:cNvCxnSpPr/>
            <p:nvPr/>
          </p:nvCxnSpPr>
          <p:spPr>
            <a:xfrm rot="5400000">
              <a:off x="2096879" y="3821909"/>
              <a:ext cx="1357322"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58370" name="Object 2"/>
            <p:cNvGraphicFramePr>
              <a:graphicFrameLocks noChangeAspect="1"/>
            </p:cNvGraphicFramePr>
            <p:nvPr/>
          </p:nvGraphicFramePr>
          <p:xfrm>
            <a:off x="2601913" y="4668838"/>
            <a:ext cx="366712" cy="211137"/>
          </p:xfrm>
          <a:graphic>
            <a:graphicData uri="http://schemas.openxmlformats.org/presentationml/2006/ole">
              <p:oleObj spid="_x0000_s58370" name="משוואה" r:id="rId4" imgW="241200" imgH="139680" progId="Equation.3">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Cases </a:t>
            </a:r>
            <a:endParaRPr lang="he-IL" dirty="0"/>
          </a:p>
        </p:txBody>
      </p:sp>
      <p:sp>
        <p:nvSpPr>
          <p:cNvPr id="4" name="Oval 3"/>
          <p:cNvSpPr/>
          <p:nvPr/>
        </p:nvSpPr>
        <p:spPr>
          <a:xfrm>
            <a:off x="3786182" y="1928802"/>
            <a:ext cx="1428760" cy="14287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dirty="0">
              <a:solidFill>
                <a:schemeClr val="tx1"/>
              </a:solidFill>
            </a:endParaRPr>
          </a:p>
        </p:txBody>
      </p:sp>
      <p:sp>
        <p:nvSpPr>
          <p:cNvPr id="5" name="Oval 4"/>
          <p:cNvSpPr/>
          <p:nvPr/>
        </p:nvSpPr>
        <p:spPr>
          <a:xfrm>
            <a:off x="2143108" y="3929066"/>
            <a:ext cx="1571636" cy="150019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dirty="0">
              <a:solidFill>
                <a:schemeClr val="tx1"/>
              </a:solidFill>
            </a:endParaRPr>
          </a:p>
        </p:txBody>
      </p:sp>
      <p:sp>
        <p:nvSpPr>
          <p:cNvPr id="7" name="Oval 6"/>
          <p:cNvSpPr/>
          <p:nvPr/>
        </p:nvSpPr>
        <p:spPr>
          <a:xfrm>
            <a:off x="5357818" y="3929066"/>
            <a:ext cx="1571636" cy="150019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dirty="0">
              <a:solidFill>
                <a:schemeClr val="tx1"/>
              </a:solidFill>
            </a:endParaRPr>
          </a:p>
        </p:txBody>
      </p:sp>
      <p:cxnSp>
        <p:nvCxnSpPr>
          <p:cNvPr id="9" name="Straight Arrow Connector 8"/>
          <p:cNvCxnSpPr>
            <a:stCxn id="4" idx="3"/>
            <a:endCxn id="5" idx="7"/>
          </p:cNvCxnSpPr>
          <p:nvPr/>
        </p:nvCxnSpPr>
        <p:spPr>
          <a:xfrm rot="5400000">
            <a:off x="3239781" y="3393127"/>
            <a:ext cx="1000440" cy="5108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5"/>
            <a:endCxn id="7" idx="1"/>
          </p:cNvCxnSpPr>
          <p:nvPr/>
        </p:nvCxnSpPr>
        <p:spPr>
          <a:xfrm rot="16200000" flipH="1">
            <a:off x="4796622" y="3357408"/>
            <a:ext cx="1000440" cy="5822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0" name="Content Placeholder 9"/>
          <p:cNvGraphicFramePr>
            <a:graphicFrameLocks noChangeAspect="1"/>
          </p:cNvGraphicFramePr>
          <p:nvPr>
            <p:ph idx="1"/>
          </p:nvPr>
        </p:nvGraphicFramePr>
        <p:xfrm>
          <a:off x="3929058" y="2000240"/>
          <a:ext cx="1116506" cy="1214446"/>
        </p:xfrm>
        <a:graphic>
          <a:graphicData uri="http://schemas.openxmlformats.org/presentationml/2006/ole">
            <p:oleObj spid="_x0000_s67586" name="משוואה" r:id="rId3" imgW="583920" imgH="634680" progId="Equation.3">
              <p:embed/>
            </p:oleObj>
          </a:graphicData>
        </a:graphic>
      </p:graphicFrame>
      <p:graphicFrame>
        <p:nvGraphicFramePr>
          <p:cNvPr id="30724" name="Content Placeholder 9"/>
          <p:cNvGraphicFramePr>
            <a:graphicFrameLocks noChangeAspect="1"/>
          </p:cNvGraphicFramePr>
          <p:nvPr/>
        </p:nvGraphicFramePr>
        <p:xfrm>
          <a:off x="5744504" y="4014792"/>
          <a:ext cx="857256" cy="1343034"/>
        </p:xfrm>
        <a:graphic>
          <a:graphicData uri="http://schemas.openxmlformats.org/presentationml/2006/ole">
            <p:oleObj spid="_x0000_s67587" name="משוואה" r:id="rId4" imgW="698400" imgH="1091880" progId="Equation.3">
              <p:embed/>
            </p:oleObj>
          </a:graphicData>
        </a:graphic>
      </p:graphicFrame>
      <p:graphicFrame>
        <p:nvGraphicFramePr>
          <p:cNvPr id="30725" name="Content Placeholder 9"/>
          <p:cNvGraphicFramePr>
            <a:graphicFrameLocks noChangeAspect="1"/>
          </p:cNvGraphicFramePr>
          <p:nvPr/>
        </p:nvGraphicFramePr>
        <p:xfrm>
          <a:off x="2500298" y="4000504"/>
          <a:ext cx="811212" cy="1343025"/>
        </p:xfrm>
        <a:graphic>
          <a:graphicData uri="http://schemas.openxmlformats.org/presentationml/2006/ole">
            <p:oleObj spid="_x0000_s67588" name="משוואה" r:id="rId5" imgW="660240" imgH="1091880" progId="Equation.3">
              <p:embed/>
            </p:oleObj>
          </a:graphicData>
        </a:graphic>
      </p:graphicFrame>
      <p:graphicFrame>
        <p:nvGraphicFramePr>
          <p:cNvPr id="13" name="Object 12"/>
          <p:cNvGraphicFramePr>
            <a:graphicFrameLocks noChangeAspect="1"/>
          </p:cNvGraphicFramePr>
          <p:nvPr/>
        </p:nvGraphicFramePr>
        <p:xfrm>
          <a:off x="1260475" y="4429125"/>
          <a:ext cx="765175" cy="520700"/>
        </p:xfrm>
        <a:graphic>
          <a:graphicData uri="http://schemas.openxmlformats.org/presentationml/2006/ole">
            <p:oleObj spid="_x0000_s67589" name="משוואה" r:id="rId6" imgW="317160" imgH="215640" progId="Equation.3">
              <p:embed/>
            </p:oleObj>
          </a:graphicData>
        </a:graphic>
      </p:graphicFrame>
      <p:graphicFrame>
        <p:nvGraphicFramePr>
          <p:cNvPr id="30727" name="Object 7"/>
          <p:cNvGraphicFramePr>
            <a:graphicFrameLocks noChangeAspect="1"/>
          </p:cNvGraphicFramePr>
          <p:nvPr/>
        </p:nvGraphicFramePr>
        <p:xfrm>
          <a:off x="4506913" y="4429125"/>
          <a:ext cx="795337" cy="520700"/>
        </p:xfrm>
        <a:graphic>
          <a:graphicData uri="http://schemas.openxmlformats.org/presentationml/2006/ole">
            <p:oleObj spid="_x0000_s67590" name="משוואה" r:id="rId7" imgW="330120" imgH="215640" progId="Equation.3">
              <p:embed/>
            </p:oleObj>
          </a:graphicData>
        </a:graphic>
      </p:graphicFrame>
      <p:graphicFrame>
        <p:nvGraphicFramePr>
          <p:cNvPr id="30728" name="Object 8"/>
          <p:cNvGraphicFramePr>
            <a:graphicFrameLocks noChangeAspect="1"/>
          </p:cNvGraphicFramePr>
          <p:nvPr/>
        </p:nvGraphicFramePr>
        <p:xfrm>
          <a:off x="2974975" y="2382838"/>
          <a:ext cx="703263" cy="428625"/>
        </p:xfrm>
        <a:graphic>
          <a:graphicData uri="http://schemas.openxmlformats.org/presentationml/2006/ole">
            <p:oleObj spid="_x0000_s67591" name="משוואה" r:id="rId8" imgW="291960" imgH="177480" progId="Equation.3">
              <p:embed/>
            </p:oleObj>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Answers Vector</a:t>
            </a:r>
            <a:endParaRPr lang="he-IL" dirty="0"/>
          </a:p>
        </p:txBody>
      </p:sp>
      <p:sp>
        <p:nvSpPr>
          <p:cNvPr id="4" name="Oval 3"/>
          <p:cNvSpPr/>
          <p:nvPr/>
        </p:nvSpPr>
        <p:spPr>
          <a:xfrm>
            <a:off x="3571868" y="450057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Oval 5"/>
          <p:cNvSpPr/>
          <p:nvPr/>
        </p:nvSpPr>
        <p:spPr>
          <a:xfrm>
            <a:off x="4214810" y="507207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Oval 6"/>
          <p:cNvSpPr/>
          <p:nvPr/>
        </p:nvSpPr>
        <p:spPr>
          <a:xfrm>
            <a:off x="4500562" y="428625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Oval 7"/>
          <p:cNvSpPr/>
          <p:nvPr/>
        </p:nvSpPr>
        <p:spPr>
          <a:xfrm>
            <a:off x="3714744" y="357187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Oval 11"/>
          <p:cNvSpPr/>
          <p:nvPr/>
        </p:nvSpPr>
        <p:spPr>
          <a:xfrm>
            <a:off x="5000628" y="342900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Oval 12"/>
          <p:cNvSpPr/>
          <p:nvPr/>
        </p:nvSpPr>
        <p:spPr>
          <a:xfrm>
            <a:off x="5214942" y="485776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Oval 13"/>
          <p:cNvSpPr/>
          <p:nvPr/>
        </p:nvSpPr>
        <p:spPr>
          <a:xfrm>
            <a:off x="5500694" y="407194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TextBox 18"/>
          <p:cNvSpPr txBox="1"/>
          <p:nvPr/>
        </p:nvSpPr>
        <p:spPr>
          <a:xfrm>
            <a:off x="500034" y="2071678"/>
            <a:ext cx="8001056" cy="461665"/>
          </a:xfrm>
          <a:prstGeom prst="rect">
            <a:avLst/>
          </a:prstGeom>
          <a:noFill/>
        </p:spPr>
        <p:txBody>
          <a:bodyPr wrap="square" rtlCol="1">
            <a:spAutoFit/>
          </a:bodyPr>
          <a:lstStyle/>
          <a:p>
            <a:pPr algn="l" rtl="0"/>
            <a:r>
              <a:rPr lang="en-US" sz="2400" dirty="0" smtClean="0"/>
              <a:t>Denote by </a:t>
            </a:r>
            <a:endParaRPr lang="he-IL" sz="2400" dirty="0"/>
          </a:p>
        </p:txBody>
      </p:sp>
      <p:graphicFrame>
        <p:nvGraphicFramePr>
          <p:cNvPr id="20" name="Object 19"/>
          <p:cNvGraphicFramePr>
            <a:graphicFrameLocks noChangeAspect="1"/>
          </p:cNvGraphicFramePr>
          <p:nvPr/>
        </p:nvGraphicFramePr>
        <p:xfrm>
          <a:off x="2000232" y="2016119"/>
          <a:ext cx="4889500" cy="555625"/>
        </p:xfrm>
        <a:graphic>
          <a:graphicData uri="http://schemas.openxmlformats.org/presentationml/2006/ole">
            <p:oleObj spid="_x0000_s69634" name="משוואה" r:id="rId3" imgW="2234880" imgH="2538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grpId="0" nodeType="clickEffect">
                                  <p:stCondLst>
                                    <p:cond delay="0"/>
                                  </p:stCondLst>
                                  <p:childTnLst>
                                    <p:animMotion origin="layout" path="M 2.5E-6 -2.45663E-6 L 0.07916 -0.09438 " pathEditMode="relative" rAng="0" ptsTypes="AA">
                                      <p:cBhvr>
                                        <p:cTn id="6" dur="2000" fill="hold"/>
                                        <p:tgtEl>
                                          <p:spTgt spid="12"/>
                                        </p:tgtEl>
                                        <p:attrNameLst>
                                          <p:attrName>ppt_x</p:attrName>
                                          <p:attrName>ppt_y</p:attrName>
                                        </p:attrNameLst>
                                      </p:cBhvr>
                                      <p:rCtr x="40" y="-47"/>
                                    </p:animMotion>
                                  </p:childTnLst>
                                </p:cTn>
                              </p:par>
                              <p:par>
                                <p:cTn id="7" presetID="63" presetClass="path" presetSubtype="0" accel="50000" decel="50000" fill="hold" grpId="0" nodeType="withEffect">
                                  <p:stCondLst>
                                    <p:cond delay="0"/>
                                  </p:stCondLst>
                                  <p:childTnLst>
                                    <p:animMotion origin="layout" path="M 5E-6 2.60236E-6 L 0.12691 0.00092 " pathEditMode="relative" rAng="0" ptsTypes="AA">
                                      <p:cBhvr>
                                        <p:cTn id="8" dur="2000" fill="hold"/>
                                        <p:tgtEl>
                                          <p:spTgt spid="14"/>
                                        </p:tgtEl>
                                        <p:attrNameLst>
                                          <p:attrName>ppt_x</p:attrName>
                                          <p:attrName>ppt_y</p:attrName>
                                        </p:attrNameLst>
                                      </p:cBhvr>
                                      <p:rCtr x="63" y="0"/>
                                    </p:animMotion>
                                  </p:childTnLst>
                                </p:cTn>
                              </p:par>
                              <p:par>
                                <p:cTn id="9" presetID="49" presetClass="path" presetSubtype="0" accel="50000" decel="50000" fill="hold" grpId="0" nodeType="withEffect">
                                  <p:stCondLst>
                                    <p:cond delay="0"/>
                                  </p:stCondLst>
                                  <p:childTnLst>
                                    <p:animMotion origin="layout" path="M 5E-6 -1.21443E-6 L 0.07935 0.10664 " pathEditMode="relative" rAng="0" ptsTypes="AA">
                                      <p:cBhvr>
                                        <p:cTn id="10" dur="2000" fill="hold"/>
                                        <p:tgtEl>
                                          <p:spTgt spid="13"/>
                                        </p:tgtEl>
                                        <p:attrNameLst>
                                          <p:attrName>ppt_x</p:attrName>
                                          <p:attrName>ppt_y</p:attrName>
                                        </p:attrNameLst>
                                      </p:cBhvr>
                                      <p:rCtr x="40" y="53"/>
                                    </p:animMotion>
                                  </p:childTnLst>
                                </p:cTn>
                              </p:par>
                              <p:par>
                                <p:cTn id="11" presetID="42" presetClass="path" presetSubtype="0" accel="50000" decel="50000" fill="hold" grpId="0" nodeType="withEffect">
                                  <p:stCondLst>
                                    <p:cond delay="0"/>
                                  </p:stCondLst>
                                  <p:childTnLst>
                                    <p:animMotion origin="layout" path="M 0 4.71895E-7 L -0.00017 0.13833 " pathEditMode="relative" rAng="0" ptsTypes="AA">
                                      <p:cBhvr>
                                        <p:cTn id="12" dur="2000" fill="hold"/>
                                        <p:tgtEl>
                                          <p:spTgt spid="6"/>
                                        </p:tgtEl>
                                        <p:attrNameLst>
                                          <p:attrName>ppt_x</p:attrName>
                                          <p:attrName>ppt_y</p:attrName>
                                        </p:attrNameLst>
                                      </p:cBhvr>
                                      <p:rCtr x="0" y="69"/>
                                    </p:animMotion>
                                  </p:childTnLst>
                                </p:cTn>
                              </p:par>
                              <p:par>
                                <p:cTn id="13" presetID="35" presetClass="path" presetSubtype="0" accel="50000" decel="50000" fill="hold" grpId="0" nodeType="withEffect">
                                  <p:stCondLst>
                                    <p:cond delay="0"/>
                                  </p:stCondLst>
                                  <p:childTnLst>
                                    <p:animMotion origin="layout" path="M 2.5E-6 -4.02498E-6 L -0.11893 0.0539 " pathEditMode="relative" rAng="0" ptsTypes="AA">
                                      <p:cBhvr>
                                        <p:cTn id="14" dur="2000" fill="hold"/>
                                        <p:tgtEl>
                                          <p:spTgt spid="4"/>
                                        </p:tgtEl>
                                        <p:attrNameLst>
                                          <p:attrName>ppt_x</p:attrName>
                                          <p:attrName>ppt_y</p:attrName>
                                        </p:attrNameLst>
                                      </p:cBhvr>
                                      <p:rCtr x="-60" y="27"/>
                                    </p:animMotion>
                                  </p:childTnLst>
                                </p:cTn>
                              </p:par>
                              <p:par>
                                <p:cTn id="15" presetID="63" presetClass="path" presetSubtype="0" accel="50000" decel="50000" fill="hold" grpId="0" nodeType="withEffect">
                                  <p:stCondLst>
                                    <p:cond delay="0"/>
                                  </p:stCondLst>
                                  <p:childTnLst>
                                    <p:animMotion origin="layout" path="M -2.5E-6 -1.33241E-6 L -0.08732 -0.09415 " pathEditMode="relative" rAng="0" ptsTypes="AA">
                                      <p:cBhvr>
                                        <p:cTn id="16" dur="2000" fill="hold"/>
                                        <p:tgtEl>
                                          <p:spTgt spid="8"/>
                                        </p:tgtEl>
                                        <p:attrNameLst>
                                          <p:attrName>ppt_x</p:attrName>
                                          <p:attrName>ppt_y</p:attrName>
                                        </p:attrNameLst>
                                      </p:cBhvr>
                                      <p:rCtr x="-44" y="-4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Additive Queries</a:t>
            </a:r>
            <a:endParaRPr lang="he-IL" dirty="0"/>
          </a:p>
        </p:txBody>
      </p:sp>
      <p:sp>
        <p:nvSpPr>
          <p:cNvPr id="4" name="Oval 3"/>
          <p:cNvSpPr/>
          <p:nvPr/>
        </p:nvSpPr>
        <p:spPr>
          <a:xfrm>
            <a:off x="3857620" y="250030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Oval 4"/>
          <p:cNvSpPr/>
          <p:nvPr/>
        </p:nvSpPr>
        <p:spPr>
          <a:xfrm>
            <a:off x="3143240" y="314324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Oval 5"/>
          <p:cNvSpPr/>
          <p:nvPr/>
        </p:nvSpPr>
        <p:spPr>
          <a:xfrm>
            <a:off x="2500298" y="264318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Oval 6"/>
          <p:cNvSpPr/>
          <p:nvPr/>
        </p:nvSpPr>
        <p:spPr>
          <a:xfrm>
            <a:off x="3857620" y="400050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Oval 7"/>
          <p:cNvSpPr/>
          <p:nvPr/>
        </p:nvSpPr>
        <p:spPr>
          <a:xfrm>
            <a:off x="4286248" y="314324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Oval 8"/>
          <p:cNvSpPr/>
          <p:nvPr/>
        </p:nvSpPr>
        <p:spPr>
          <a:xfrm>
            <a:off x="5286380" y="350043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Oval 9"/>
          <p:cNvSpPr/>
          <p:nvPr/>
        </p:nvSpPr>
        <p:spPr>
          <a:xfrm>
            <a:off x="4714876" y="407194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Oval 10"/>
          <p:cNvSpPr/>
          <p:nvPr/>
        </p:nvSpPr>
        <p:spPr>
          <a:xfrm>
            <a:off x="3000364" y="428625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Oval 11"/>
          <p:cNvSpPr/>
          <p:nvPr/>
        </p:nvSpPr>
        <p:spPr>
          <a:xfrm>
            <a:off x="5715008" y="278605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Oval 12"/>
          <p:cNvSpPr/>
          <p:nvPr/>
        </p:nvSpPr>
        <p:spPr>
          <a:xfrm>
            <a:off x="4143372" y="471488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Oval 13"/>
          <p:cNvSpPr/>
          <p:nvPr/>
        </p:nvSpPr>
        <p:spPr>
          <a:xfrm>
            <a:off x="5500694" y="442913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Oval 14"/>
          <p:cNvSpPr/>
          <p:nvPr/>
        </p:nvSpPr>
        <p:spPr>
          <a:xfrm>
            <a:off x="6286512" y="371475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nvGrpSpPr>
          <p:cNvPr id="16" name="Group 15"/>
          <p:cNvGrpSpPr/>
          <p:nvPr/>
        </p:nvGrpSpPr>
        <p:grpSpPr>
          <a:xfrm>
            <a:off x="2428860" y="3500438"/>
            <a:ext cx="2857520" cy="1857388"/>
            <a:chOff x="2428860" y="3500438"/>
            <a:chExt cx="2857520" cy="1857388"/>
          </a:xfrm>
        </p:grpSpPr>
        <p:sp>
          <p:nvSpPr>
            <p:cNvPr id="17" name="Oval 16"/>
            <p:cNvSpPr/>
            <p:nvPr/>
          </p:nvSpPr>
          <p:spPr>
            <a:xfrm>
              <a:off x="2428860" y="3571876"/>
              <a:ext cx="2857520" cy="17859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TextBox 17"/>
            <p:cNvSpPr txBox="1"/>
            <p:nvPr/>
          </p:nvSpPr>
          <p:spPr>
            <a:xfrm>
              <a:off x="2428860" y="3500438"/>
              <a:ext cx="571504" cy="369332"/>
            </a:xfrm>
            <a:prstGeom prst="rect">
              <a:avLst/>
            </a:prstGeom>
            <a:noFill/>
          </p:spPr>
          <p:txBody>
            <a:bodyPr wrap="square" rtlCol="1">
              <a:spAutoFit/>
            </a:bodyPr>
            <a:lstStyle/>
            <a:p>
              <a:pPr algn="l" rtl="0"/>
              <a:r>
                <a:rPr lang="en-US" i="1" dirty="0" smtClean="0">
                  <a:solidFill>
                    <a:srgbClr val="FF0000"/>
                  </a:solidFill>
                  <a:latin typeface="Times New Roman" pitchFamily="18" charset="0"/>
                  <a:cs typeface="Times New Roman" pitchFamily="18" charset="0"/>
                </a:rPr>
                <a:t>S</a:t>
              </a:r>
              <a:endParaRPr lang="he-IL" i="1" dirty="0">
                <a:solidFill>
                  <a:srgbClr val="FF0000"/>
                </a:solidFill>
                <a:latin typeface="Times New Roman" pitchFamily="18" charset="0"/>
                <a:cs typeface="Times New Roman" pitchFamily="18" charset="0"/>
              </a:endParaRPr>
            </a:p>
          </p:txBody>
        </p:sp>
      </p:grpSp>
      <p:cxnSp>
        <p:nvCxnSpPr>
          <p:cNvPr id="19" name="Straight Connector 18"/>
          <p:cNvCxnSpPr>
            <a:stCxn id="8" idx="6"/>
            <a:endCxn id="9" idx="2"/>
          </p:cNvCxnSpPr>
          <p:nvPr/>
        </p:nvCxnSpPr>
        <p:spPr>
          <a:xfrm>
            <a:off x="4429124" y="3214686"/>
            <a:ext cx="857256" cy="35719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5" idx="4"/>
            <a:endCxn id="7" idx="1"/>
          </p:cNvCxnSpPr>
          <p:nvPr/>
        </p:nvCxnSpPr>
        <p:spPr>
          <a:xfrm rot="16200000" flipH="1">
            <a:off x="3178959" y="3321843"/>
            <a:ext cx="735304" cy="6638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1" idx="6"/>
            <a:endCxn id="13" idx="2"/>
          </p:cNvCxnSpPr>
          <p:nvPr/>
        </p:nvCxnSpPr>
        <p:spPr>
          <a:xfrm>
            <a:off x="3143240" y="4357694"/>
            <a:ext cx="1000132" cy="4286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9" idx="7"/>
            <a:endCxn id="12" idx="3"/>
          </p:cNvCxnSpPr>
          <p:nvPr/>
        </p:nvCxnSpPr>
        <p:spPr>
          <a:xfrm rot="5400000" flipH="1" flipV="1">
            <a:off x="5265456" y="3050886"/>
            <a:ext cx="613352" cy="327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9" idx="4"/>
            <a:endCxn id="14" idx="0"/>
          </p:cNvCxnSpPr>
          <p:nvPr/>
        </p:nvCxnSpPr>
        <p:spPr>
          <a:xfrm rot="16200000" flipH="1">
            <a:off x="5072066" y="3929066"/>
            <a:ext cx="785818"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8" idx="1"/>
            <a:endCxn id="4" idx="4"/>
          </p:cNvCxnSpPr>
          <p:nvPr/>
        </p:nvCxnSpPr>
        <p:spPr>
          <a:xfrm rot="16200000" flipV="1">
            <a:off x="3857620" y="2714620"/>
            <a:ext cx="520990" cy="3781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8" idx="7"/>
            <a:endCxn id="12" idx="2"/>
          </p:cNvCxnSpPr>
          <p:nvPr/>
        </p:nvCxnSpPr>
        <p:spPr>
          <a:xfrm rot="5400000" flipH="1" flipV="1">
            <a:off x="4908266" y="2357430"/>
            <a:ext cx="306676" cy="13068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7" idx="1"/>
            <a:endCxn id="10" idx="2"/>
          </p:cNvCxnSpPr>
          <p:nvPr/>
        </p:nvCxnSpPr>
        <p:spPr>
          <a:xfrm rot="16200000" flipH="1">
            <a:off x="4235734" y="3664238"/>
            <a:ext cx="121952" cy="8363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8" idx="3"/>
            <a:endCxn id="7" idx="7"/>
          </p:cNvCxnSpPr>
          <p:nvPr/>
        </p:nvCxnSpPr>
        <p:spPr>
          <a:xfrm rot="5400000">
            <a:off x="3765258" y="3479514"/>
            <a:ext cx="756228" cy="327600"/>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928662" y="5643578"/>
            <a:ext cx="7286676" cy="369332"/>
          </a:xfrm>
          <a:prstGeom prst="rect">
            <a:avLst/>
          </a:prstGeom>
          <a:noFill/>
        </p:spPr>
        <p:txBody>
          <a:bodyPr wrap="square" rtlCol="1">
            <a:spAutoFit/>
          </a:bodyPr>
          <a:lstStyle/>
          <a:p>
            <a:pPr algn="l" rtl="0"/>
            <a:r>
              <a:rPr lang="en-US" dirty="0" smtClean="0"/>
              <a:t>       What is the sum of weight of edges in the </a:t>
            </a:r>
            <a:r>
              <a:rPr lang="en-US" dirty="0" err="1" smtClean="0"/>
              <a:t>subgraph</a:t>
            </a:r>
            <a:r>
              <a:rPr lang="en-US" dirty="0" smtClean="0"/>
              <a:t> induces by </a:t>
            </a:r>
            <a:r>
              <a:rPr lang="en-US" i="1" dirty="0" smtClean="0">
                <a:latin typeface="Times New Roman" pitchFamily="18" charset="0"/>
                <a:cs typeface="Times New Roman" pitchFamily="18" charset="0"/>
              </a:rPr>
              <a:t>S</a:t>
            </a:r>
            <a:r>
              <a:rPr lang="en-US" dirty="0" smtClean="0"/>
              <a:t>?</a:t>
            </a:r>
            <a:endParaRPr lang="he-IL" dirty="0"/>
          </a:p>
        </p:txBody>
      </p:sp>
      <p:graphicFrame>
        <p:nvGraphicFramePr>
          <p:cNvPr id="31" name="Content Placeholder 30"/>
          <p:cNvGraphicFramePr>
            <a:graphicFrameLocks noChangeAspect="1"/>
          </p:cNvGraphicFramePr>
          <p:nvPr>
            <p:ph idx="1"/>
          </p:nvPr>
        </p:nvGraphicFramePr>
        <p:xfrm>
          <a:off x="3428992" y="4500570"/>
          <a:ext cx="345163" cy="419092"/>
        </p:xfrm>
        <a:graphic>
          <a:graphicData uri="http://schemas.openxmlformats.org/presentationml/2006/ole">
            <p:oleObj spid="_x0000_s3074" name="משוואה" r:id="rId4" imgW="177480" imgH="215640" progId="Equation.3">
              <p:embed/>
            </p:oleObj>
          </a:graphicData>
        </a:graphic>
      </p:graphicFrame>
      <p:graphicFrame>
        <p:nvGraphicFramePr>
          <p:cNvPr id="3075" name="Content Placeholder 30"/>
          <p:cNvGraphicFramePr>
            <a:graphicFrameLocks noChangeAspect="1"/>
          </p:cNvGraphicFramePr>
          <p:nvPr/>
        </p:nvGraphicFramePr>
        <p:xfrm>
          <a:off x="4203702" y="3714752"/>
          <a:ext cx="369886" cy="420686"/>
        </p:xfrm>
        <a:graphic>
          <a:graphicData uri="http://schemas.openxmlformats.org/presentationml/2006/ole">
            <p:oleObj spid="_x0000_s3075" name="משוואה" r:id="rId5" imgW="190440" imgH="215640" progId="Equation.3">
              <p:embed/>
            </p:oleObj>
          </a:graphicData>
        </a:graphic>
      </p:graphicFrame>
      <p:graphicFrame>
        <p:nvGraphicFramePr>
          <p:cNvPr id="3076" name="Content Placeholder 30"/>
          <p:cNvGraphicFramePr>
            <a:graphicFrameLocks noChangeAspect="1"/>
          </p:cNvGraphicFramePr>
          <p:nvPr/>
        </p:nvGraphicFramePr>
        <p:xfrm>
          <a:off x="6286512" y="4786322"/>
          <a:ext cx="2017713" cy="419100"/>
        </p:xfrm>
        <a:graphic>
          <a:graphicData uri="http://schemas.openxmlformats.org/presentationml/2006/ole">
            <p:oleObj spid="_x0000_s3076" name="משוואה" r:id="rId6" imgW="1041120" imgH="215640" progId="Equation.3">
              <p:embed/>
            </p:oleObj>
          </a:graphicData>
        </a:graphic>
      </p:graphicFrame>
      <p:graphicFrame>
        <p:nvGraphicFramePr>
          <p:cNvPr id="3078" name="Content Placeholder 30"/>
          <p:cNvGraphicFramePr>
            <a:graphicFrameLocks noChangeAspect="1"/>
          </p:cNvGraphicFramePr>
          <p:nvPr/>
        </p:nvGraphicFramePr>
        <p:xfrm>
          <a:off x="5458045" y="3773488"/>
          <a:ext cx="368300" cy="444500"/>
        </p:xfrm>
        <a:graphic>
          <a:graphicData uri="http://schemas.openxmlformats.org/presentationml/2006/ole">
            <p:oleObj spid="_x0000_s3078" name="משוואה" r:id="rId7" imgW="190440" imgH="228600" progId="Equation.3">
              <p:embed/>
            </p:oleObj>
          </a:graphicData>
        </a:graphic>
      </p:graphicFrame>
      <p:graphicFrame>
        <p:nvGraphicFramePr>
          <p:cNvPr id="3079" name="Content Placeholder 30"/>
          <p:cNvGraphicFramePr>
            <a:graphicFrameLocks noChangeAspect="1"/>
          </p:cNvGraphicFramePr>
          <p:nvPr/>
        </p:nvGraphicFramePr>
        <p:xfrm>
          <a:off x="5572125" y="3013075"/>
          <a:ext cx="368300" cy="419100"/>
        </p:xfrm>
        <a:graphic>
          <a:graphicData uri="http://schemas.openxmlformats.org/presentationml/2006/ole">
            <p:oleObj spid="_x0000_s3079" name="משוואה" r:id="rId8" imgW="190440" imgH="215640" progId="Equation.3">
              <p:embed/>
            </p:oleObj>
          </a:graphicData>
        </a:graphic>
      </p:graphicFrame>
      <p:graphicFrame>
        <p:nvGraphicFramePr>
          <p:cNvPr id="3080" name="Content Placeholder 30"/>
          <p:cNvGraphicFramePr>
            <a:graphicFrameLocks noChangeAspect="1"/>
          </p:cNvGraphicFramePr>
          <p:nvPr/>
        </p:nvGraphicFramePr>
        <p:xfrm>
          <a:off x="5084708" y="2561234"/>
          <a:ext cx="368300" cy="444500"/>
        </p:xfrm>
        <a:graphic>
          <a:graphicData uri="http://schemas.openxmlformats.org/presentationml/2006/ole">
            <p:oleObj spid="_x0000_s3080" name="משוואה" r:id="rId9" imgW="190440" imgH="228600" progId="Equation.3">
              <p:embed/>
            </p:oleObj>
          </a:graphicData>
        </a:graphic>
      </p:graphicFrame>
      <p:graphicFrame>
        <p:nvGraphicFramePr>
          <p:cNvPr id="3081" name="Content Placeholder 30"/>
          <p:cNvGraphicFramePr>
            <a:graphicFrameLocks noChangeAspect="1"/>
          </p:cNvGraphicFramePr>
          <p:nvPr/>
        </p:nvGraphicFramePr>
        <p:xfrm>
          <a:off x="4819976" y="3111718"/>
          <a:ext cx="368300" cy="444500"/>
        </p:xfrm>
        <a:graphic>
          <a:graphicData uri="http://schemas.openxmlformats.org/presentationml/2006/ole">
            <p:oleObj spid="_x0000_s3081" name="משוואה" r:id="rId10" imgW="190440" imgH="228600" progId="Equation.3">
              <p:embed/>
            </p:oleObj>
          </a:graphicData>
        </a:graphic>
      </p:graphicFrame>
      <p:graphicFrame>
        <p:nvGraphicFramePr>
          <p:cNvPr id="3082" name="Content Placeholder 30"/>
          <p:cNvGraphicFramePr>
            <a:graphicFrameLocks noChangeAspect="1"/>
          </p:cNvGraphicFramePr>
          <p:nvPr/>
        </p:nvGraphicFramePr>
        <p:xfrm>
          <a:off x="4060824" y="2571744"/>
          <a:ext cx="368300" cy="444500"/>
        </p:xfrm>
        <a:graphic>
          <a:graphicData uri="http://schemas.openxmlformats.org/presentationml/2006/ole">
            <p:oleObj spid="_x0000_s3082" name="משוואה" r:id="rId11" imgW="190440" imgH="228600" progId="Equation.3">
              <p:embed/>
            </p:oleObj>
          </a:graphicData>
        </a:graphic>
      </p:graphicFrame>
      <p:graphicFrame>
        <p:nvGraphicFramePr>
          <p:cNvPr id="3083" name="Content Placeholder 30"/>
          <p:cNvGraphicFramePr>
            <a:graphicFrameLocks noChangeAspect="1"/>
          </p:cNvGraphicFramePr>
          <p:nvPr/>
        </p:nvGraphicFramePr>
        <p:xfrm>
          <a:off x="3000364" y="3214686"/>
          <a:ext cx="368300" cy="444500"/>
        </p:xfrm>
        <a:graphic>
          <a:graphicData uri="http://schemas.openxmlformats.org/presentationml/2006/ole">
            <p:oleObj spid="_x0000_s3083" name="משוואה" r:id="rId12" imgW="190440" imgH="228600" progId="Equation.3">
              <p:embed/>
            </p:oleObj>
          </a:graphicData>
        </a:graphic>
      </p:graphicFrame>
      <p:graphicFrame>
        <p:nvGraphicFramePr>
          <p:cNvPr id="3084" name="Content Placeholder 30"/>
          <p:cNvGraphicFramePr>
            <a:graphicFrameLocks noChangeAspect="1"/>
          </p:cNvGraphicFramePr>
          <p:nvPr/>
        </p:nvGraphicFramePr>
        <p:xfrm>
          <a:off x="3849242" y="3193666"/>
          <a:ext cx="368300" cy="444500"/>
        </p:xfrm>
        <a:graphic>
          <a:graphicData uri="http://schemas.openxmlformats.org/presentationml/2006/ole">
            <p:oleObj spid="_x0000_s3084" name="משוואה" r:id="rId13" imgW="190440" imgH="2286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7" presetClass="emph" presetSubtype="2" fill="hold" nodeType="clickEffect">
                                  <p:stCondLst>
                                    <p:cond delay="0"/>
                                  </p:stCondLst>
                                  <p:childTnLst>
                                    <p:animClr clrSpc="rgb">
                                      <p:cBhvr>
                                        <p:cTn id="10" dur="2000" fill="hold"/>
                                        <p:tgtEl>
                                          <p:spTgt spid="26"/>
                                        </p:tgtEl>
                                        <p:attrNameLst>
                                          <p:attrName>stroke.color</p:attrName>
                                        </p:attrNameLst>
                                      </p:cBhvr>
                                      <p:to>
                                        <a:srgbClr val="D51905"/>
                                      </p:to>
                                    </p:animClr>
                                    <p:set>
                                      <p:cBhvr>
                                        <p:cTn id="11" dur="2000" fill="hold"/>
                                        <p:tgtEl>
                                          <p:spTgt spid="26"/>
                                        </p:tgtEl>
                                        <p:attrNameLst>
                                          <p:attrName>stroke.on</p:attrName>
                                        </p:attrNameLst>
                                      </p:cBhvr>
                                      <p:to>
                                        <p:strVal val="true"/>
                                      </p:to>
                                    </p:set>
                                  </p:childTnLst>
                                </p:cTn>
                              </p:par>
                              <p:par>
                                <p:cTn id="12" presetID="7" presetClass="emph" presetSubtype="2" fill="hold" nodeType="withEffect">
                                  <p:stCondLst>
                                    <p:cond delay="0"/>
                                  </p:stCondLst>
                                  <p:childTnLst>
                                    <p:animClr clrSpc="rgb">
                                      <p:cBhvr>
                                        <p:cTn id="13" dur="2000" fill="hold"/>
                                        <p:tgtEl>
                                          <p:spTgt spid="21"/>
                                        </p:tgtEl>
                                        <p:attrNameLst>
                                          <p:attrName>stroke.color</p:attrName>
                                        </p:attrNameLst>
                                      </p:cBhvr>
                                      <p:to>
                                        <a:srgbClr val="D51905"/>
                                      </p:to>
                                    </p:animClr>
                                    <p:set>
                                      <p:cBhvr>
                                        <p:cTn id="14" dur="2000" fill="hold"/>
                                        <p:tgtEl>
                                          <p:spTgt spid="21"/>
                                        </p:tgtEl>
                                        <p:attrNameLst>
                                          <p:attrName>stroke.on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Answers Vector</a:t>
            </a:r>
            <a:endParaRPr lang="he-IL" dirty="0"/>
          </a:p>
        </p:txBody>
      </p:sp>
      <p:sp>
        <p:nvSpPr>
          <p:cNvPr id="7" name="Oval 6"/>
          <p:cNvSpPr/>
          <p:nvPr/>
        </p:nvSpPr>
        <p:spPr>
          <a:xfrm>
            <a:off x="4500562" y="428625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aphicFrame>
        <p:nvGraphicFramePr>
          <p:cNvPr id="24581" name="Object 5"/>
          <p:cNvGraphicFramePr>
            <a:graphicFrameLocks noChangeAspect="1"/>
          </p:cNvGraphicFramePr>
          <p:nvPr/>
        </p:nvGraphicFramePr>
        <p:xfrm>
          <a:off x="4286248" y="3571876"/>
          <a:ext cx="444500" cy="528637"/>
        </p:xfrm>
        <a:graphic>
          <a:graphicData uri="http://schemas.openxmlformats.org/presentationml/2006/ole">
            <p:oleObj spid="_x0000_s71682" name="משוואה" r:id="rId3" imgW="203040" imgH="241200" progId="Equation.3">
              <p:embed/>
            </p:oleObj>
          </a:graphicData>
        </a:graphic>
      </p:graphicFrame>
      <p:graphicFrame>
        <p:nvGraphicFramePr>
          <p:cNvPr id="24582" name="Object 6"/>
          <p:cNvGraphicFramePr>
            <a:graphicFrameLocks noChangeAspect="1"/>
          </p:cNvGraphicFramePr>
          <p:nvPr/>
        </p:nvGraphicFramePr>
        <p:xfrm>
          <a:off x="2243124" y="4286256"/>
          <a:ext cx="471488" cy="528637"/>
        </p:xfrm>
        <a:graphic>
          <a:graphicData uri="http://schemas.openxmlformats.org/presentationml/2006/ole">
            <p:oleObj spid="_x0000_s71683" name="משוואה" r:id="rId4" imgW="215640" imgH="241200" progId="Equation.3">
              <p:embed/>
            </p:oleObj>
          </a:graphicData>
        </a:graphic>
      </p:graphicFrame>
      <p:sp>
        <p:nvSpPr>
          <p:cNvPr id="29" name="Oval 28"/>
          <p:cNvSpPr/>
          <p:nvPr/>
        </p:nvSpPr>
        <p:spPr>
          <a:xfrm>
            <a:off x="5725518" y="277554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0" name="Oval 29"/>
          <p:cNvSpPr/>
          <p:nvPr/>
        </p:nvSpPr>
        <p:spPr>
          <a:xfrm>
            <a:off x="6643702" y="407194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1" name="Oval 30"/>
          <p:cNvSpPr/>
          <p:nvPr/>
        </p:nvSpPr>
        <p:spPr>
          <a:xfrm>
            <a:off x="5929322" y="557214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2" name="Oval 31"/>
          <p:cNvSpPr/>
          <p:nvPr/>
        </p:nvSpPr>
        <p:spPr>
          <a:xfrm>
            <a:off x="4214810" y="600076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3" name="Oval 32"/>
          <p:cNvSpPr/>
          <p:nvPr/>
        </p:nvSpPr>
        <p:spPr>
          <a:xfrm>
            <a:off x="2928926" y="292794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4" name="Oval 33"/>
          <p:cNvSpPr/>
          <p:nvPr/>
        </p:nvSpPr>
        <p:spPr>
          <a:xfrm>
            <a:off x="2500298" y="485776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22" name="Straight Arrow Connector 21"/>
          <p:cNvCxnSpPr>
            <a:stCxn id="34" idx="7"/>
          </p:cNvCxnSpPr>
          <p:nvPr/>
        </p:nvCxnSpPr>
        <p:spPr>
          <a:xfrm rot="5400000" flipH="1" flipV="1">
            <a:off x="3300911" y="3679033"/>
            <a:ext cx="520990" cy="187831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graphicFrame>
        <p:nvGraphicFramePr>
          <p:cNvPr id="49" name="Object 48"/>
          <p:cNvGraphicFramePr>
            <a:graphicFrameLocks noChangeAspect="1"/>
          </p:cNvGraphicFramePr>
          <p:nvPr/>
        </p:nvGraphicFramePr>
        <p:xfrm>
          <a:off x="3241675" y="4152900"/>
          <a:ext cx="423863" cy="246063"/>
        </p:xfrm>
        <a:graphic>
          <a:graphicData uri="http://schemas.openxmlformats.org/presentationml/2006/ole">
            <p:oleObj spid="_x0000_s71684" name="משוואה" r:id="rId5" imgW="241200" imgH="139680" progId="Equation.3">
              <p:embed/>
            </p:oleObj>
          </a:graphicData>
        </a:graphic>
      </p:graphicFrame>
      <p:grpSp>
        <p:nvGrpSpPr>
          <p:cNvPr id="18" name="Group 17"/>
          <p:cNvGrpSpPr/>
          <p:nvPr/>
        </p:nvGrpSpPr>
        <p:grpSpPr>
          <a:xfrm>
            <a:off x="642910" y="1857364"/>
            <a:ext cx="3143272" cy="1785950"/>
            <a:chOff x="642910" y="1857364"/>
            <a:chExt cx="3143272" cy="1785950"/>
          </a:xfrm>
        </p:grpSpPr>
        <p:sp>
          <p:nvSpPr>
            <p:cNvPr id="15" name="Rounded Rectangular Callout 14"/>
            <p:cNvSpPr/>
            <p:nvPr/>
          </p:nvSpPr>
          <p:spPr>
            <a:xfrm>
              <a:off x="642910" y="1857364"/>
              <a:ext cx="3143272" cy="1785950"/>
            </a:xfrm>
            <a:prstGeom prst="wedgeRoundRectCallout">
              <a:avLst>
                <a:gd name="adj1" fmla="val 24976"/>
                <a:gd name="adj2" fmla="val 111934"/>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dirty="0" smtClean="0">
                  <a:solidFill>
                    <a:schemeClr val="tx1"/>
                  </a:solidFill>
                </a:rPr>
                <a:t>Not only</a:t>
              </a:r>
            </a:p>
            <a:p>
              <a:pPr algn="ctr" rtl="0"/>
              <a:endParaRPr lang="en-US" dirty="0" smtClean="0">
                <a:solidFill>
                  <a:schemeClr val="tx1"/>
                </a:solidFill>
              </a:endParaRPr>
            </a:p>
            <a:p>
              <a:pPr algn="ctr" rtl="0"/>
              <a:endParaRPr lang="en-US" dirty="0" smtClean="0">
                <a:solidFill>
                  <a:schemeClr val="tx1"/>
                </a:solidFill>
              </a:endParaRPr>
            </a:p>
            <a:p>
              <a:pPr algn="ctr" rtl="0"/>
              <a:r>
                <a:rPr lang="en-US" dirty="0" smtClean="0">
                  <a:solidFill>
                    <a:schemeClr val="tx1"/>
                  </a:solidFill>
                </a:rPr>
                <a:t>But,</a:t>
              </a:r>
            </a:p>
            <a:p>
              <a:pPr algn="ctr" rtl="0"/>
              <a:endParaRPr lang="en-US" dirty="0" smtClean="0">
                <a:solidFill>
                  <a:schemeClr val="tx1"/>
                </a:solidFill>
              </a:endParaRPr>
            </a:p>
            <a:p>
              <a:pPr algn="ctr" rtl="0"/>
              <a:endParaRPr lang="he-IL" dirty="0">
                <a:solidFill>
                  <a:schemeClr val="tx1"/>
                </a:solidFill>
              </a:endParaRPr>
            </a:p>
          </p:txBody>
        </p:sp>
        <p:graphicFrame>
          <p:nvGraphicFramePr>
            <p:cNvPr id="16" name="Object 15"/>
            <p:cNvGraphicFramePr>
              <a:graphicFrameLocks noChangeAspect="1"/>
            </p:cNvGraphicFramePr>
            <p:nvPr/>
          </p:nvGraphicFramePr>
          <p:xfrm>
            <a:off x="1160835" y="2214554"/>
            <a:ext cx="2125281" cy="500066"/>
          </p:xfrm>
          <a:graphic>
            <a:graphicData uri="http://schemas.openxmlformats.org/presentationml/2006/ole">
              <p:oleObj spid="_x0000_s71685" name="משוואה" r:id="rId6" imgW="1079280" imgH="253800" progId="Equation.3">
                <p:embed/>
              </p:oleObj>
            </a:graphicData>
          </a:graphic>
        </p:graphicFrame>
        <p:graphicFrame>
          <p:nvGraphicFramePr>
            <p:cNvPr id="71686" name="Object 6"/>
            <p:cNvGraphicFramePr>
              <a:graphicFrameLocks noChangeAspect="1"/>
            </p:cNvGraphicFramePr>
            <p:nvPr/>
          </p:nvGraphicFramePr>
          <p:xfrm>
            <a:off x="904875" y="3076575"/>
            <a:ext cx="2579688" cy="444500"/>
          </p:xfrm>
          <a:graphic>
            <a:graphicData uri="http://schemas.openxmlformats.org/presentationml/2006/ole">
              <p:oleObj spid="_x0000_s71686" name="משוואה" r:id="rId7" imgW="1473120" imgH="253800" progId="Equation.3">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Answers Vector</a:t>
            </a:r>
            <a:endParaRPr lang="he-IL" dirty="0"/>
          </a:p>
        </p:txBody>
      </p:sp>
      <p:sp>
        <p:nvSpPr>
          <p:cNvPr id="7" name="Oval 6"/>
          <p:cNvSpPr/>
          <p:nvPr/>
        </p:nvSpPr>
        <p:spPr>
          <a:xfrm>
            <a:off x="4500562" y="428625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aphicFrame>
        <p:nvGraphicFramePr>
          <p:cNvPr id="24581" name="Object 5"/>
          <p:cNvGraphicFramePr>
            <a:graphicFrameLocks noChangeAspect="1"/>
          </p:cNvGraphicFramePr>
          <p:nvPr/>
        </p:nvGraphicFramePr>
        <p:xfrm>
          <a:off x="4286248" y="3571876"/>
          <a:ext cx="444500" cy="528637"/>
        </p:xfrm>
        <a:graphic>
          <a:graphicData uri="http://schemas.openxmlformats.org/presentationml/2006/ole">
            <p:oleObj spid="_x0000_s72706" name="משוואה" r:id="rId3" imgW="203040" imgH="241200" progId="Equation.3">
              <p:embed/>
            </p:oleObj>
          </a:graphicData>
        </a:graphic>
      </p:graphicFrame>
      <p:graphicFrame>
        <p:nvGraphicFramePr>
          <p:cNvPr id="24582" name="Object 6"/>
          <p:cNvGraphicFramePr>
            <a:graphicFrameLocks noChangeAspect="1"/>
          </p:cNvGraphicFramePr>
          <p:nvPr/>
        </p:nvGraphicFramePr>
        <p:xfrm>
          <a:off x="2243124" y="4286256"/>
          <a:ext cx="471488" cy="528637"/>
        </p:xfrm>
        <a:graphic>
          <a:graphicData uri="http://schemas.openxmlformats.org/presentationml/2006/ole">
            <p:oleObj spid="_x0000_s72707" name="משוואה" r:id="rId4" imgW="215640" imgH="241200" progId="Equation.3">
              <p:embed/>
            </p:oleObj>
          </a:graphicData>
        </a:graphic>
      </p:graphicFrame>
      <p:sp>
        <p:nvSpPr>
          <p:cNvPr id="29" name="Oval 28"/>
          <p:cNvSpPr/>
          <p:nvPr/>
        </p:nvSpPr>
        <p:spPr>
          <a:xfrm>
            <a:off x="5725518" y="277554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0" name="Oval 29"/>
          <p:cNvSpPr/>
          <p:nvPr/>
        </p:nvSpPr>
        <p:spPr>
          <a:xfrm>
            <a:off x="6643702" y="407194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1" name="Oval 30"/>
          <p:cNvSpPr/>
          <p:nvPr/>
        </p:nvSpPr>
        <p:spPr>
          <a:xfrm>
            <a:off x="5929322" y="557214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2" name="Oval 31"/>
          <p:cNvSpPr/>
          <p:nvPr/>
        </p:nvSpPr>
        <p:spPr>
          <a:xfrm>
            <a:off x="4214810" y="600076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3" name="Oval 32"/>
          <p:cNvSpPr/>
          <p:nvPr/>
        </p:nvSpPr>
        <p:spPr>
          <a:xfrm>
            <a:off x="2928926" y="292794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4" name="Oval 33"/>
          <p:cNvSpPr/>
          <p:nvPr/>
        </p:nvSpPr>
        <p:spPr>
          <a:xfrm>
            <a:off x="2500298" y="485776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22" name="Straight Arrow Connector 21"/>
          <p:cNvCxnSpPr>
            <a:stCxn id="34" idx="7"/>
          </p:cNvCxnSpPr>
          <p:nvPr/>
        </p:nvCxnSpPr>
        <p:spPr>
          <a:xfrm rot="5400000" flipH="1" flipV="1">
            <a:off x="3300911" y="3679033"/>
            <a:ext cx="520990" cy="187831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graphicFrame>
        <p:nvGraphicFramePr>
          <p:cNvPr id="49" name="Object 48"/>
          <p:cNvGraphicFramePr>
            <a:graphicFrameLocks noChangeAspect="1"/>
          </p:cNvGraphicFramePr>
          <p:nvPr/>
        </p:nvGraphicFramePr>
        <p:xfrm>
          <a:off x="3241675" y="4357694"/>
          <a:ext cx="423863" cy="246063"/>
        </p:xfrm>
        <a:graphic>
          <a:graphicData uri="http://schemas.openxmlformats.org/presentationml/2006/ole">
            <p:oleObj spid="_x0000_s72708" name="משוואה" r:id="rId5" imgW="241200" imgH="139680" progId="Equation.3">
              <p:embed/>
            </p:oleObj>
          </a:graphicData>
        </a:graphic>
      </p:graphicFrame>
      <p:grpSp>
        <p:nvGrpSpPr>
          <p:cNvPr id="21" name="Group 20"/>
          <p:cNvGrpSpPr/>
          <p:nvPr/>
        </p:nvGrpSpPr>
        <p:grpSpPr>
          <a:xfrm>
            <a:off x="1785918" y="2143116"/>
            <a:ext cx="5572164" cy="4572032"/>
            <a:chOff x="1785918" y="2143116"/>
            <a:chExt cx="5572164" cy="4572032"/>
          </a:xfrm>
        </p:grpSpPr>
        <p:sp>
          <p:nvSpPr>
            <p:cNvPr id="14" name="Oval 13"/>
            <p:cNvSpPr/>
            <p:nvPr/>
          </p:nvSpPr>
          <p:spPr>
            <a:xfrm>
              <a:off x="5072066" y="2143116"/>
              <a:ext cx="1428760" cy="13573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Oval 14"/>
            <p:cNvSpPr/>
            <p:nvPr/>
          </p:nvSpPr>
          <p:spPr>
            <a:xfrm>
              <a:off x="3826090" y="3643314"/>
              <a:ext cx="1428760" cy="13573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Oval 15"/>
            <p:cNvSpPr/>
            <p:nvPr/>
          </p:nvSpPr>
          <p:spPr>
            <a:xfrm>
              <a:off x="5929322" y="3500438"/>
              <a:ext cx="1428760" cy="13573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Oval 16"/>
            <p:cNvSpPr/>
            <p:nvPr/>
          </p:nvSpPr>
          <p:spPr>
            <a:xfrm>
              <a:off x="2285984" y="2295516"/>
              <a:ext cx="1428760" cy="13573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Oval 17"/>
            <p:cNvSpPr/>
            <p:nvPr/>
          </p:nvSpPr>
          <p:spPr>
            <a:xfrm>
              <a:off x="5275870" y="4969106"/>
              <a:ext cx="1428760" cy="13573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Oval 18"/>
            <p:cNvSpPr/>
            <p:nvPr/>
          </p:nvSpPr>
          <p:spPr>
            <a:xfrm>
              <a:off x="1785918" y="4214818"/>
              <a:ext cx="1428760" cy="13573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Oval 19"/>
            <p:cNvSpPr/>
            <p:nvPr/>
          </p:nvSpPr>
          <p:spPr>
            <a:xfrm>
              <a:off x="3571868" y="5357826"/>
              <a:ext cx="1428760" cy="13573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grpSp>
        <p:nvGrpSpPr>
          <p:cNvPr id="26" name="Group 25"/>
          <p:cNvGrpSpPr/>
          <p:nvPr/>
        </p:nvGrpSpPr>
        <p:grpSpPr>
          <a:xfrm>
            <a:off x="5219701" y="2494711"/>
            <a:ext cx="526742" cy="806952"/>
            <a:chOff x="5219701" y="2494711"/>
            <a:chExt cx="526742" cy="806952"/>
          </a:xfrm>
        </p:grpSpPr>
        <p:cxnSp>
          <p:nvCxnSpPr>
            <p:cNvPr id="24" name="Straight Arrow Connector 23"/>
            <p:cNvCxnSpPr>
              <a:stCxn id="29" idx="3"/>
              <a:endCxn id="14" idx="3"/>
            </p:cNvCxnSpPr>
            <p:nvPr/>
          </p:nvCxnSpPr>
          <p:spPr>
            <a:xfrm rot="5400000">
              <a:off x="5311792" y="2867012"/>
              <a:ext cx="404163" cy="4651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72709" name="Object 5"/>
            <p:cNvGraphicFramePr>
              <a:graphicFrameLocks noChangeAspect="1"/>
            </p:cNvGraphicFramePr>
            <p:nvPr/>
          </p:nvGraphicFramePr>
          <p:xfrm>
            <a:off x="5219701" y="2494711"/>
            <a:ext cx="423870" cy="627902"/>
          </p:xfrm>
          <a:graphic>
            <a:graphicData uri="http://schemas.openxmlformats.org/presentationml/2006/ole">
              <p:oleObj spid="_x0000_s72709" name="משוואה" r:id="rId6" imgW="266400" imgH="393480" progId="Equation.3">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Real Number Weights</a:t>
            </a:r>
            <a:endParaRPr lang="he-IL" dirty="0"/>
          </a:p>
        </p:txBody>
      </p:sp>
      <p:sp>
        <p:nvSpPr>
          <p:cNvPr id="3" name="Content Placeholder 2"/>
          <p:cNvSpPr>
            <a:spLocks noGrp="1"/>
          </p:cNvSpPr>
          <p:nvPr>
            <p:ph idx="1"/>
          </p:nvPr>
        </p:nvSpPr>
        <p:spPr/>
        <p:txBody>
          <a:bodyPr/>
          <a:lstStyle/>
          <a:p>
            <a:pPr algn="l" rtl="0"/>
            <a:r>
              <a:rPr lang="en-US" dirty="0" smtClean="0"/>
              <a:t>Suppose we have a graph </a:t>
            </a:r>
            <a:r>
              <a:rPr lang="en-US" i="1" dirty="0" smtClean="0">
                <a:latin typeface="Times New Roman" pitchFamily="18" charset="0"/>
                <a:cs typeface="Times New Roman" pitchFamily="18" charset="0"/>
              </a:rPr>
              <a:t>G</a:t>
            </a:r>
            <a:r>
              <a:rPr lang="en-US" dirty="0" smtClean="0"/>
              <a:t> with real number weights.</a:t>
            </a:r>
          </a:p>
          <a:p>
            <a:pPr algn="l" rtl="0"/>
            <a:endParaRPr lang="en-US" dirty="0" smtClean="0"/>
          </a:p>
          <a:p>
            <a:pPr algn="l" rtl="0"/>
            <a:endParaRPr lang="en-US" dirty="0" smtClean="0"/>
          </a:p>
          <a:p>
            <a:pPr algn="l" rtl="0"/>
            <a:endParaRPr lang="en-US" dirty="0" smtClean="0"/>
          </a:p>
          <a:p>
            <a:pPr algn="l" rtl="0"/>
            <a:endParaRPr lang="he-IL" dirty="0"/>
          </a:p>
        </p:txBody>
      </p:sp>
      <p:sp>
        <p:nvSpPr>
          <p:cNvPr id="4" name="Oval 3"/>
          <p:cNvSpPr/>
          <p:nvPr/>
        </p:nvSpPr>
        <p:spPr>
          <a:xfrm>
            <a:off x="1785918" y="328612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Oval 4"/>
          <p:cNvSpPr/>
          <p:nvPr/>
        </p:nvSpPr>
        <p:spPr>
          <a:xfrm>
            <a:off x="1071538" y="392906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Oval 5"/>
          <p:cNvSpPr/>
          <p:nvPr/>
        </p:nvSpPr>
        <p:spPr>
          <a:xfrm>
            <a:off x="428596" y="342900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Oval 6"/>
          <p:cNvSpPr/>
          <p:nvPr/>
        </p:nvSpPr>
        <p:spPr>
          <a:xfrm>
            <a:off x="1785918" y="478632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Oval 7"/>
          <p:cNvSpPr/>
          <p:nvPr/>
        </p:nvSpPr>
        <p:spPr>
          <a:xfrm>
            <a:off x="2214546" y="392906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Oval 8"/>
          <p:cNvSpPr/>
          <p:nvPr/>
        </p:nvSpPr>
        <p:spPr>
          <a:xfrm>
            <a:off x="3214678" y="428625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Oval 9"/>
          <p:cNvSpPr/>
          <p:nvPr/>
        </p:nvSpPr>
        <p:spPr>
          <a:xfrm>
            <a:off x="2643174" y="485776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Oval 10"/>
          <p:cNvSpPr/>
          <p:nvPr/>
        </p:nvSpPr>
        <p:spPr>
          <a:xfrm>
            <a:off x="928662" y="507207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Oval 11"/>
          <p:cNvSpPr/>
          <p:nvPr/>
        </p:nvSpPr>
        <p:spPr>
          <a:xfrm>
            <a:off x="3643306" y="357187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Oval 12"/>
          <p:cNvSpPr/>
          <p:nvPr/>
        </p:nvSpPr>
        <p:spPr>
          <a:xfrm>
            <a:off x="2071670" y="550070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Oval 13"/>
          <p:cNvSpPr/>
          <p:nvPr/>
        </p:nvSpPr>
        <p:spPr>
          <a:xfrm>
            <a:off x="3428992" y="521495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Oval 14"/>
          <p:cNvSpPr/>
          <p:nvPr/>
        </p:nvSpPr>
        <p:spPr>
          <a:xfrm>
            <a:off x="4214810" y="450057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16" name="Straight Connector 15"/>
          <p:cNvCxnSpPr>
            <a:stCxn id="8" idx="6"/>
            <a:endCxn id="9" idx="2"/>
          </p:cNvCxnSpPr>
          <p:nvPr/>
        </p:nvCxnSpPr>
        <p:spPr>
          <a:xfrm>
            <a:off x="2357422" y="4000504"/>
            <a:ext cx="857256" cy="3571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5" idx="4"/>
            <a:endCxn id="7" idx="1"/>
          </p:cNvCxnSpPr>
          <p:nvPr/>
        </p:nvCxnSpPr>
        <p:spPr>
          <a:xfrm rot="16200000" flipH="1">
            <a:off x="1107257" y="4107661"/>
            <a:ext cx="735304" cy="6638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1" idx="6"/>
            <a:endCxn id="13" idx="2"/>
          </p:cNvCxnSpPr>
          <p:nvPr/>
        </p:nvCxnSpPr>
        <p:spPr>
          <a:xfrm>
            <a:off x="1071538" y="5143512"/>
            <a:ext cx="1000132" cy="4286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9" idx="7"/>
            <a:endCxn id="12" idx="3"/>
          </p:cNvCxnSpPr>
          <p:nvPr/>
        </p:nvCxnSpPr>
        <p:spPr>
          <a:xfrm rot="5400000" flipH="1" flipV="1">
            <a:off x="3193754" y="3836704"/>
            <a:ext cx="613352" cy="327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9" idx="4"/>
            <a:endCxn id="14" idx="0"/>
          </p:cNvCxnSpPr>
          <p:nvPr/>
        </p:nvCxnSpPr>
        <p:spPr>
          <a:xfrm rot="16200000" flipH="1">
            <a:off x="3000364" y="4714884"/>
            <a:ext cx="785818"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8" idx="1"/>
            <a:endCxn id="4" idx="4"/>
          </p:cNvCxnSpPr>
          <p:nvPr/>
        </p:nvCxnSpPr>
        <p:spPr>
          <a:xfrm rot="16200000" flipV="1">
            <a:off x="1785918" y="3500438"/>
            <a:ext cx="520990" cy="3781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8" idx="7"/>
            <a:endCxn id="12" idx="2"/>
          </p:cNvCxnSpPr>
          <p:nvPr/>
        </p:nvCxnSpPr>
        <p:spPr>
          <a:xfrm rot="5400000" flipH="1" flipV="1">
            <a:off x="2836564" y="3143248"/>
            <a:ext cx="306676" cy="13068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1"/>
            <a:endCxn id="10" idx="2"/>
          </p:cNvCxnSpPr>
          <p:nvPr/>
        </p:nvCxnSpPr>
        <p:spPr>
          <a:xfrm rot="16200000" flipH="1">
            <a:off x="2164032" y="4450056"/>
            <a:ext cx="121952" cy="8363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8" idx="3"/>
            <a:endCxn id="7" idx="7"/>
          </p:cNvCxnSpPr>
          <p:nvPr/>
        </p:nvCxnSpPr>
        <p:spPr>
          <a:xfrm rot="5400000">
            <a:off x="1693556" y="4265332"/>
            <a:ext cx="756228" cy="32760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5" name="Content Placeholder 30"/>
          <p:cNvGraphicFramePr>
            <a:graphicFrameLocks noChangeAspect="1"/>
          </p:cNvGraphicFramePr>
          <p:nvPr/>
        </p:nvGraphicFramePr>
        <p:xfrm>
          <a:off x="1357290" y="5286388"/>
          <a:ext cx="345163" cy="419092"/>
        </p:xfrm>
        <a:graphic>
          <a:graphicData uri="http://schemas.openxmlformats.org/presentationml/2006/ole">
            <p:oleObj spid="_x0000_s73730" name="משוואה" r:id="rId3" imgW="177480" imgH="215640" progId="Equation.3">
              <p:embed/>
            </p:oleObj>
          </a:graphicData>
        </a:graphic>
      </p:graphicFrame>
      <p:graphicFrame>
        <p:nvGraphicFramePr>
          <p:cNvPr id="26" name="Content Placeholder 30"/>
          <p:cNvGraphicFramePr>
            <a:graphicFrameLocks noChangeAspect="1"/>
          </p:cNvGraphicFramePr>
          <p:nvPr/>
        </p:nvGraphicFramePr>
        <p:xfrm>
          <a:off x="2132000" y="4500570"/>
          <a:ext cx="369886" cy="420686"/>
        </p:xfrm>
        <a:graphic>
          <a:graphicData uri="http://schemas.openxmlformats.org/presentationml/2006/ole">
            <p:oleObj spid="_x0000_s73731" name="משוואה" r:id="rId4" imgW="190440" imgH="215640" progId="Equation.3">
              <p:embed/>
            </p:oleObj>
          </a:graphicData>
        </a:graphic>
      </p:graphicFrame>
      <p:graphicFrame>
        <p:nvGraphicFramePr>
          <p:cNvPr id="27" name="Content Placeholder 30"/>
          <p:cNvGraphicFramePr>
            <a:graphicFrameLocks noChangeAspect="1"/>
          </p:cNvGraphicFramePr>
          <p:nvPr/>
        </p:nvGraphicFramePr>
        <p:xfrm>
          <a:off x="3386343" y="4559306"/>
          <a:ext cx="368300" cy="444500"/>
        </p:xfrm>
        <a:graphic>
          <a:graphicData uri="http://schemas.openxmlformats.org/presentationml/2006/ole">
            <p:oleObj spid="_x0000_s73732" name="משוואה" r:id="rId5" imgW="190440" imgH="228600" progId="Equation.3">
              <p:embed/>
            </p:oleObj>
          </a:graphicData>
        </a:graphic>
      </p:graphicFrame>
      <p:graphicFrame>
        <p:nvGraphicFramePr>
          <p:cNvPr id="28" name="Content Placeholder 30"/>
          <p:cNvGraphicFramePr>
            <a:graphicFrameLocks noChangeAspect="1"/>
          </p:cNvGraphicFramePr>
          <p:nvPr/>
        </p:nvGraphicFramePr>
        <p:xfrm>
          <a:off x="3500423" y="3798893"/>
          <a:ext cx="368300" cy="419100"/>
        </p:xfrm>
        <a:graphic>
          <a:graphicData uri="http://schemas.openxmlformats.org/presentationml/2006/ole">
            <p:oleObj spid="_x0000_s73733" name="משוואה" r:id="rId6" imgW="190440" imgH="215640" progId="Equation.3">
              <p:embed/>
            </p:oleObj>
          </a:graphicData>
        </a:graphic>
      </p:graphicFrame>
      <p:graphicFrame>
        <p:nvGraphicFramePr>
          <p:cNvPr id="29" name="Content Placeholder 30"/>
          <p:cNvGraphicFramePr>
            <a:graphicFrameLocks noChangeAspect="1"/>
          </p:cNvGraphicFramePr>
          <p:nvPr/>
        </p:nvGraphicFramePr>
        <p:xfrm>
          <a:off x="3013006" y="3347052"/>
          <a:ext cx="368300" cy="444500"/>
        </p:xfrm>
        <a:graphic>
          <a:graphicData uri="http://schemas.openxmlformats.org/presentationml/2006/ole">
            <p:oleObj spid="_x0000_s73734" name="משוואה" r:id="rId7" imgW="190440" imgH="228600" progId="Equation.3">
              <p:embed/>
            </p:oleObj>
          </a:graphicData>
        </a:graphic>
      </p:graphicFrame>
      <p:graphicFrame>
        <p:nvGraphicFramePr>
          <p:cNvPr id="30" name="Content Placeholder 30"/>
          <p:cNvGraphicFramePr>
            <a:graphicFrameLocks noChangeAspect="1"/>
          </p:cNvGraphicFramePr>
          <p:nvPr/>
        </p:nvGraphicFramePr>
        <p:xfrm>
          <a:off x="2748274" y="3897536"/>
          <a:ext cx="368300" cy="444500"/>
        </p:xfrm>
        <a:graphic>
          <a:graphicData uri="http://schemas.openxmlformats.org/presentationml/2006/ole">
            <p:oleObj spid="_x0000_s73735" name="משוואה" r:id="rId8" imgW="190440" imgH="228600" progId="Equation.3">
              <p:embed/>
            </p:oleObj>
          </a:graphicData>
        </a:graphic>
      </p:graphicFrame>
      <p:graphicFrame>
        <p:nvGraphicFramePr>
          <p:cNvPr id="31" name="Content Placeholder 30"/>
          <p:cNvGraphicFramePr>
            <a:graphicFrameLocks noChangeAspect="1"/>
          </p:cNvGraphicFramePr>
          <p:nvPr/>
        </p:nvGraphicFramePr>
        <p:xfrm>
          <a:off x="1989122" y="3357562"/>
          <a:ext cx="368300" cy="444500"/>
        </p:xfrm>
        <a:graphic>
          <a:graphicData uri="http://schemas.openxmlformats.org/presentationml/2006/ole">
            <p:oleObj spid="_x0000_s73736" name="משוואה" r:id="rId9" imgW="190440" imgH="228600" progId="Equation.3">
              <p:embed/>
            </p:oleObj>
          </a:graphicData>
        </a:graphic>
      </p:graphicFrame>
      <p:graphicFrame>
        <p:nvGraphicFramePr>
          <p:cNvPr id="32" name="Content Placeholder 30"/>
          <p:cNvGraphicFramePr>
            <a:graphicFrameLocks noChangeAspect="1"/>
          </p:cNvGraphicFramePr>
          <p:nvPr/>
        </p:nvGraphicFramePr>
        <p:xfrm>
          <a:off x="928662" y="4000504"/>
          <a:ext cx="368300" cy="444500"/>
        </p:xfrm>
        <a:graphic>
          <a:graphicData uri="http://schemas.openxmlformats.org/presentationml/2006/ole">
            <p:oleObj spid="_x0000_s73737" name="משוואה" r:id="rId10" imgW="190440" imgH="228600" progId="Equation.3">
              <p:embed/>
            </p:oleObj>
          </a:graphicData>
        </a:graphic>
      </p:graphicFrame>
      <p:graphicFrame>
        <p:nvGraphicFramePr>
          <p:cNvPr id="33" name="Content Placeholder 30"/>
          <p:cNvGraphicFramePr>
            <a:graphicFrameLocks noChangeAspect="1"/>
          </p:cNvGraphicFramePr>
          <p:nvPr/>
        </p:nvGraphicFramePr>
        <p:xfrm>
          <a:off x="1777540" y="3979484"/>
          <a:ext cx="368300" cy="444500"/>
        </p:xfrm>
        <a:graphic>
          <a:graphicData uri="http://schemas.openxmlformats.org/presentationml/2006/ole">
            <p:oleObj spid="_x0000_s73738" name="משוואה" r:id="rId11" imgW="190440" imgH="228600" progId="Equation.3">
              <p:embed/>
            </p:oleObj>
          </a:graphicData>
        </a:graphic>
      </p:graphicFrame>
      <p:cxnSp>
        <p:nvCxnSpPr>
          <p:cNvPr id="35" name="Straight Connector 34"/>
          <p:cNvCxnSpPr/>
          <p:nvPr/>
        </p:nvCxnSpPr>
        <p:spPr>
          <a:xfrm rot="5400000">
            <a:off x="3143240" y="4357694"/>
            <a:ext cx="3286148"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6" name="Oval 35"/>
          <p:cNvSpPr/>
          <p:nvPr/>
        </p:nvSpPr>
        <p:spPr>
          <a:xfrm>
            <a:off x="6429388" y="336709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7" name="Oval 36"/>
          <p:cNvSpPr/>
          <p:nvPr/>
        </p:nvSpPr>
        <p:spPr>
          <a:xfrm>
            <a:off x="5715008" y="401004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8" name="Oval 37"/>
          <p:cNvSpPr/>
          <p:nvPr/>
        </p:nvSpPr>
        <p:spPr>
          <a:xfrm>
            <a:off x="5072066" y="350997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9" name="Oval 38"/>
          <p:cNvSpPr/>
          <p:nvPr/>
        </p:nvSpPr>
        <p:spPr>
          <a:xfrm>
            <a:off x="6429388" y="486729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0" name="Oval 39"/>
          <p:cNvSpPr/>
          <p:nvPr/>
        </p:nvSpPr>
        <p:spPr>
          <a:xfrm>
            <a:off x="6858016" y="401004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1" name="Oval 40"/>
          <p:cNvSpPr/>
          <p:nvPr/>
        </p:nvSpPr>
        <p:spPr>
          <a:xfrm>
            <a:off x="7858148" y="436723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2" name="Oval 41"/>
          <p:cNvSpPr/>
          <p:nvPr/>
        </p:nvSpPr>
        <p:spPr>
          <a:xfrm>
            <a:off x="7286644" y="493873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3" name="Oval 42"/>
          <p:cNvSpPr/>
          <p:nvPr/>
        </p:nvSpPr>
        <p:spPr>
          <a:xfrm>
            <a:off x="5572132" y="515304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4" name="Oval 43"/>
          <p:cNvSpPr/>
          <p:nvPr/>
        </p:nvSpPr>
        <p:spPr>
          <a:xfrm>
            <a:off x="8286776" y="365285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5" name="Oval 44"/>
          <p:cNvSpPr/>
          <p:nvPr/>
        </p:nvSpPr>
        <p:spPr>
          <a:xfrm>
            <a:off x="6715140" y="558167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6" name="Oval 45"/>
          <p:cNvSpPr/>
          <p:nvPr/>
        </p:nvSpPr>
        <p:spPr>
          <a:xfrm>
            <a:off x="8072462" y="529592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7" name="Oval 46"/>
          <p:cNvSpPr/>
          <p:nvPr/>
        </p:nvSpPr>
        <p:spPr>
          <a:xfrm>
            <a:off x="8858280" y="458154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48" name="Straight Connector 47"/>
          <p:cNvCxnSpPr>
            <a:stCxn id="40" idx="6"/>
            <a:endCxn id="41" idx="2"/>
          </p:cNvCxnSpPr>
          <p:nvPr/>
        </p:nvCxnSpPr>
        <p:spPr>
          <a:xfrm>
            <a:off x="7000892" y="4081478"/>
            <a:ext cx="857256" cy="35719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37" idx="4"/>
            <a:endCxn id="39" idx="1"/>
          </p:cNvCxnSpPr>
          <p:nvPr/>
        </p:nvCxnSpPr>
        <p:spPr>
          <a:xfrm rot="16200000" flipH="1">
            <a:off x="5750727" y="4188635"/>
            <a:ext cx="735304" cy="663866"/>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43" idx="6"/>
            <a:endCxn id="45" idx="2"/>
          </p:cNvCxnSpPr>
          <p:nvPr/>
        </p:nvCxnSpPr>
        <p:spPr>
          <a:xfrm>
            <a:off x="5715008" y="5224486"/>
            <a:ext cx="1000132" cy="42862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41" idx="7"/>
            <a:endCxn id="44" idx="3"/>
          </p:cNvCxnSpPr>
          <p:nvPr/>
        </p:nvCxnSpPr>
        <p:spPr>
          <a:xfrm rot="5400000" flipH="1" flipV="1">
            <a:off x="7837224" y="3917678"/>
            <a:ext cx="613352" cy="327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41" idx="4"/>
            <a:endCxn id="46" idx="0"/>
          </p:cNvCxnSpPr>
          <p:nvPr/>
        </p:nvCxnSpPr>
        <p:spPr>
          <a:xfrm rot="16200000" flipH="1">
            <a:off x="7643834" y="4795858"/>
            <a:ext cx="785818"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40" idx="1"/>
            <a:endCxn id="36" idx="4"/>
          </p:cNvCxnSpPr>
          <p:nvPr/>
        </p:nvCxnSpPr>
        <p:spPr>
          <a:xfrm rot="16200000" flipV="1">
            <a:off x="6429388" y="3581412"/>
            <a:ext cx="520990" cy="378114"/>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40" idx="7"/>
            <a:endCxn id="44" idx="2"/>
          </p:cNvCxnSpPr>
          <p:nvPr/>
        </p:nvCxnSpPr>
        <p:spPr>
          <a:xfrm rot="5400000" flipH="1" flipV="1">
            <a:off x="7480034" y="3224222"/>
            <a:ext cx="306676" cy="130680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39" idx="1"/>
            <a:endCxn id="42" idx="2"/>
          </p:cNvCxnSpPr>
          <p:nvPr/>
        </p:nvCxnSpPr>
        <p:spPr>
          <a:xfrm rot="16200000" flipH="1">
            <a:off x="6807502" y="4531030"/>
            <a:ext cx="121952" cy="836332"/>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40" idx="3"/>
            <a:endCxn id="39" idx="7"/>
          </p:cNvCxnSpPr>
          <p:nvPr/>
        </p:nvCxnSpPr>
        <p:spPr>
          <a:xfrm rot="5400000">
            <a:off x="6337026" y="4346306"/>
            <a:ext cx="756228" cy="32760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57" name="Content Placeholder 30"/>
          <p:cNvGraphicFramePr>
            <a:graphicFrameLocks noChangeAspect="1"/>
          </p:cNvGraphicFramePr>
          <p:nvPr/>
        </p:nvGraphicFramePr>
        <p:xfrm>
          <a:off x="5964238" y="5367338"/>
          <a:ext cx="419100" cy="419100"/>
        </p:xfrm>
        <a:graphic>
          <a:graphicData uri="http://schemas.openxmlformats.org/presentationml/2006/ole">
            <p:oleObj spid="_x0000_s73739" name="משוואה" r:id="rId12" imgW="215640" imgH="215640" progId="Equation.3">
              <p:embed/>
            </p:oleObj>
          </a:graphicData>
        </a:graphic>
      </p:graphicFrame>
      <p:graphicFrame>
        <p:nvGraphicFramePr>
          <p:cNvPr id="58" name="Content Placeholder 30"/>
          <p:cNvGraphicFramePr>
            <a:graphicFrameLocks noChangeAspect="1"/>
          </p:cNvGraphicFramePr>
          <p:nvPr/>
        </p:nvGraphicFramePr>
        <p:xfrm>
          <a:off x="6738938" y="4581525"/>
          <a:ext cx="442912" cy="420688"/>
        </p:xfrm>
        <a:graphic>
          <a:graphicData uri="http://schemas.openxmlformats.org/presentationml/2006/ole">
            <p:oleObj spid="_x0000_s73740" name="משוואה" r:id="rId13" imgW="228600" imgH="215640" progId="Equation.3">
              <p:embed/>
            </p:oleObj>
          </a:graphicData>
        </a:graphic>
      </p:graphicFrame>
      <p:graphicFrame>
        <p:nvGraphicFramePr>
          <p:cNvPr id="59" name="Content Placeholder 30"/>
          <p:cNvGraphicFramePr>
            <a:graphicFrameLocks noChangeAspect="1"/>
          </p:cNvGraphicFramePr>
          <p:nvPr/>
        </p:nvGraphicFramePr>
        <p:xfrm>
          <a:off x="8005763" y="4640263"/>
          <a:ext cx="417512" cy="444500"/>
        </p:xfrm>
        <a:graphic>
          <a:graphicData uri="http://schemas.openxmlformats.org/presentationml/2006/ole">
            <p:oleObj spid="_x0000_s73741" name="משוואה" r:id="rId14" imgW="215640" imgH="228600" progId="Equation.3">
              <p:embed/>
            </p:oleObj>
          </a:graphicData>
        </a:graphic>
      </p:graphicFrame>
      <p:graphicFrame>
        <p:nvGraphicFramePr>
          <p:cNvPr id="60" name="Content Placeholder 30"/>
          <p:cNvGraphicFramePr>
            <a:graphicFrameLocks noChangeAspect="1"/>
          </p:cNvGraphicFramePr>
          <p:nvPr/>
        </p:nvGraphicFramePr>
        <p:xfrm>
          <a:off x="8107363" y="3879850"/>
          <a:ext cx="441325" cy="419100"/>
        </p:xfrm>
        <a:graphic>
          <a:graphicData uri="http://schemas.openxmlformats.org/presentationml/2006/ole">
            <p:oleObj spid="_x0000_s73742" name="משוואה" r:id="rId15" imgW="228600" imgH="215640" progId="Equation.3">
              <p:embed/>
            </p:oleObj>
          </a:graphicData>
        </a:graphic>
      </p:graphicFrame>
      <p:graphicFrame>
        <p:nvGraphicFramePr>
          <p:cNvPr id="61" name="Content Placeholder 30"/>
          <p:cNvGraphicFramePr>
            <a:graphicFrameLocks noChangeAspect="1"/>
          </p:cNvGraphicFramePr>
          <p:nvPr/>
        </p:nvGraphicFramePr>
        <p:xfrm>
          <a:off x="7620000" y="3427413"/>
          <a:ext cx="441325" cy="444500"/>
        </p:xfrm>
        <a:graphic>
          <a:graphicData uri="http://schemas.openxmlformats.org/presentationml/2006/ole">
            <p:oleObj spid="_x0000_s73743" name="משוואה" r:id="rId16" imgW="228600" imgH="228600" progId="Equation.3">
              <p:embed/>
            </p:oleObj>
          </a:graphicData>
        </a:graphic>
      </p:graphicFrame>
      <p:graphicFrame>
        <p:nvGraphicFramePr>
          <p:cNvPr id="62" name="Content Placeholder 30"/>
          <p:cNvGraphicFramePr>
            <a:graphicFrameLocks noChangeAspect="1"/>
          </p:cNvGraphicFramePr>
          <p:nvPr/>
        </p:nvGraphicFramePr>
        <p:xfrm>
          <a:off x="7354888" y="3978275"/>
          <a:ext cx="442912" cy="444500"/>
        </p:xfrm>
        <a:graphic>
          <a:graphicData uri="http://schemas.openxmlformats.org/presentationml/2006/ole">
            <p:oleObj spid="_x0000_s73744" name="משוואה" r:id="rId17" imgW="228600" imgH="228600" progId="Equation.3">
              <p:embed/>
            </p:oleObj>
          </a:graphicData>
        </a:graphic>
      </p:graphicFrame>
      <p:graphicFrame>
        <p:nvGraphicFramePr>
          <p:cNvPr id="63" name="Content Placeholder 30"/>
          <p:cNvGraphicFramePr>
            <a:graphicFrameLocks noChangeAspect="1"/>
          </p:cNvGraphicFramePr>
          <p:nvPr/>
        </p:nvGraphicFramePr>
        <p:xfrm>
          <a:off x="6596063" y="3438525"/>
          <a:ext cx="441325" cy="444500"/>
        </p:xfrm>
        <a:graphic>
          <a:graphicData uri="http://schemas.openxmlformats.org/presentationml/2006/ole">
            <p:oleObj spid="_x0000_s73745" name="משוואה" r:id="rId18" imgW="228600" imgH="228600" progId="Equation.3">
              <p:embed/>
            </p:oleObj>
          </a:graphicData>
        </a:graphic>
      </p:graphicFrame>
      <p:graphicFrame>
        <p:nvGraphicFramePr>
          <p:cNvPr id="64" name="Content Placeholder 30"/>
          <p:cNvGraphicFramePr>
            <a:graphicFrameLocks noChangeAspect="1"/>
          </p:cNvGraphicFramePr>
          <p:nvPr/>
        </p:nvGraphicFramePr>
        <p:xfrm>
          <a:off x="5548313" y="4081463"/>
          <a:ext cx="417512" cy="444500"/>
        </p:xfrm>
        <a:graphic>
          <a:graphicData uri="http://schemas.openxmlformats.org/presentationml/2006/ole">
            <p:oleObj spid="_x0000_s73746" name="משוואה" r:id="rId19" imgW="215640" imgH="228600" progId="Equation.3">
              <p:embed/>
            </p:oleObj>
          </a:graphicData>
        </a:graphic>
      </p:graphicFrame>
      <p:graphicFrame>
        <p:nvGraphicFramePr>
          <p:cNvPr id="65" name="Content Placeholder 30"/>
          <p:cNvGraphicFramePr>
            <a:graphicFrameLocks noChangeAspect="1"/>
          </p:cNvGraphicFramePr>
          <p:nvPr/>
        </p:nvGraphicFramePr>
        <p:xfrm>
          <a:off x="6384925" y="4060825"/>
          <a:ext cx="441325" cy="444500"/>
        </p:xfrm>
        <a:graphic>
          <a:graphicData uri="http://schemas.openxmlformats.org/presentationml/2006/ole">
            <p:oleObj spid="_x0000_s73747" name="משוואה" r:id="rId20" imgW="228600" imgH="228600" progId="Equation.3">
              <p:embed/>
            </p:oleObj>
          </a:graphicData>
        </a:graphic>
      </p:graphicFrame>
      <p:graphicFrame>
        <p:nvGraphicFramePr>
          <p:cNvPr id="66" name="Object 65"/>
          <p:cNvGraphicFramePr>
            <a:graphicFrameLocks noChangeAspect="1"/>
          </p:cNvGraphicFramePr>
          <p:nvPr/>
        </p:nvGraphicFramePr>
        <p:xfrm>
          <a:off x="2500298" y="2857496"/>
          <a:ext cx="368302" cy="396633"/>
        </p:xfrm>
        <a:graphic>
          <a:graphicData uri="http://schemas.openxmlformats.org/presentationml/2006/ole">
            <p:oleObj spid="_x0000_s73748" name="משוואה" r:id="rId21" imgW="164880" imgH="177480" progId="Equation.3">
              <p:embed/>
            </p:oleObj>
          </a:graphicData>
        </a:graphic>
      </p:graphicFrame>
      <p:graphicFrame>
        <p:nvGraphicFramePr>
          <p:cNvPr id="73749" name="Object 21"/>
          <p:cNvGraphicFramePr>
            <a:graphicFrameLocks noChangeAspect="1"/>
          </p:cNvGraphicFramePr>
          <p:nvPr/>
        </p:nvGraphicFramePr>
        <p:xfrm>
          <a:off x="6975475" y="2857500"/>
          <a:ext cx="396875" cy="396875"/>
        </p:xfrm>
        <a:graphic>
          <a:graphicData uri="http://schemas.openxmlformats.org/presentationml/2006/ole">
            <p:oleObj spid="_x0000_s73749" name="משוואה" r:id="rId22" imgW="177480" imgH="177480" progId="Equation.3">
              <p:embed/>
            </p:oleObj>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Discritization</a:t>
            </a:r>
            <a:endParaRPr lang="he-IL" dirty="0"/>
          </a:p>
        </p:txBody>
      </p:sp>
      <p:sp>
        <p:nvSpPr>
          <p:cNvPr id="3" name="Content Placeholder 2"/>
          <p:cNvSpPr>
            <a:spLocks noGrp="1"/>
          </p:cNvSpPr>
          <p:nvPr>
            <p:ph idx="1"/>
          </p:nvPr>
        </p:nvSpPr>
        <p:spPr/>
        <p:txBody>
          <a:bodyPr/>
          <a:lstStyle/>
          <a:p>
            <a:pPr algn="l" rtl="0"/>
            <a:r>
              <a:rPr lang="en-US" i="1" dirty="0" err="1" smtClean="0">
                <a:latin typeface="Times New Roman" pitchFamily="18" charset="0"/>
                <a:cs typeface="Times New Roman" pitchFamily="18" charset="0"/>
              </a:rPr>
              <a:t>w</a:t>
            </a:r>
            <a:r>
              <a:rPr lang="en-US" i="1" baseline="-25000" dirty="0" err="1" smtClean="0">
                <a:latin typeface="Times New Roman" pitchFamily="18" charset="0"/>
                <a:cs typeface="Times New Roman" pitchFamily="18" charset="0"/>
              </a:rPr>
              <a:t>i</a:t>
            </a:r>
            <a:r>
              <a:rPr lang="en-US" dirty="0" smtClean="0"/>
              <a:t> becomes </a:t>
            </a:r>
            <a:r>
              <a:rPr lang="en-US" i="1"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a:t>
            </a:r>
          </a:p>
          <a:p>
            <a:pPr algn="l" rtl="0"/>
            <a:endParaRPr lang="en-US" dirty="0" smtClean="0">
              <a:latin typeface="Times New Roman" pitchFamily="18" charset="0"/>
              <a:cs typeface="Times New Roman" pitchFamily="18" charset="0"/>
            </a:endParaRPr>
          </a:p>
          <a:p>
            <a:pPr algn="l" rtl="0"/>
            <a:endParaRPr lang="en-US" dirty="0" smtClean="0">
              <a:latin typeface="Times New Roman" pitchFamily="18" charset="0"/>
              <a:cs typeface="Times New Roman" pitchFamily="18" charset="0"/>
            </a:endParaRPr>
          </a:p>
          <a:p>
            <a:pPr algn="l" rtl="0"/>
            <a:endParaRPr lang="en-US" dirty="0" smtClean="0">
              <a:latin typeface="Times New Roman" pitchFamily="18" charset="0"/>
              <a:cs typeface="Times New Roman" pitchFamily="18" charset="0"/>
            </a:endParaRPr>
          </a:p>
          <a:p>
            <a:pPr algn="l" rtl="0"/>
            <a:endParaRPr lang="en-US" dirty="0" smtClean="0">
              <a:latin typeface="Times New Roman" pitchFamily="18" charset="0"/>
              <a:cs typeface="Times New Roman" pitchFamily="18" charset="0"/>
            </a:endParaRPr>
          </a:p>
          <a:p>
            <a:pPr algn="l" rtl="0"/>
            <a:r>
              <a:rPr lang="en-US" dirty="0" smtClean="0">
                <a:cs typeface="Times New Roman" pitchFamily="18" charset="0"/>
              </a:rPr>
              <a:t>We have </a:t>
            </a:r>
            <a:r>
              <a:rPr lang="en-US" i="1" dirty="0" smtClean="0">
                <a:latin typeface="Times New Roman" pitchFamily="18" charset="0"/>
                <a:cs typeface="Times New Roman" pitchFamily="18" charset="0"/>
              </a:rPr>
              <a:t>m</a:t>
            </a:r>
            <a:r>
              <a:rPr lang="en-US" dirty="0" smtClean="0">
                <a:cs typeface="Times New Roman" pitchFamily="18" charset="0"/>
              </a:rPr>
              <a:t> edges. Therefore for every query we have</a:t>
            </a:r>
            <a:endParaRPr lang="he-IL" dirty="0">
              <a:cs typeface="Times New Roman" pitchFamily="18" charset="0"/>
            </a:endParaRPr>
          </a:p>
        </p:txBody>
      </p:sp>
      <p:cxnSp>
        <p:nvCxnSpPr>
          <p:cNvPr id="5" name="Straight Arrow Connector 4"/>
          <p:cNvCxnSpPr/>
          <p:nvPr/>
        </p:nvCxnSpPr>
        <p:spPr>
          <a:xfrm>
            <a:off x="3286116" y="3357562"/>
            <a:ext cx="278608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3464711" y="3393281"/>
            <a:ext cx="50006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4036215" y="3393281"/>
            <a:ext cx="50006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4607719" y="3393281"/>
            <a:ext cx="50006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5179223" y="3393281"/>
            <a:ext cx="50006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4393405" y="3363883"/>
            <a:ext cx="214314"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5" name="Object 14"/>
          <p:cNvGraphicFramePr>
            <a:graphicFrameLocks noChangeAspect="1"/>
          </p:cNvGraphicFramePr>
          <p:nvPr/>
        </p:nvGraphicFramePr>
        <p:xfrm>
          <a:off x="4340224" y="3336542"/>
          <a:ext cx="374652" cy="481695"/>
        </p:xfrm>
        <a:graphic>
          <a:graphicData uri="http://schemas.openxmlformats.org/presentationml/2006/ole">
            <p:oleObj spid="_x0000_s74754" name="משוואה" r:id="rId3" imgW="177480" imgH="228600" progId="Equation.3">
              <p:embed/>
            </p:oleObj>
          </a:graphicData>
        </a:graphic>
      </p:graphicFrame>
      <p:grpSp>
        <p:nvGrpSpPr>
          <p:cNvPr id="20" name="Group 19"/>
          <p:cNvGrpSpPr/>
          <p:nvPr/>
        </p:nvGrpSpPr>
        <p:grpSpPr>
          <a:xfrm>
            <a:off x="4071934" y="2162170"/>
            <a:ext cx="428625" cy="981872"/>
            <a:chOff x="4071934" y="2162170"/>
            <a:chExt cx="428625" cy="981872"/>
          </a:xfrm>
        </p:grpSpPr>
        <p:graphicFrame>
          <p:nvGraphicFramePr>
            <p:cNvPr id="74755" name="Object 3"/>
            <p:cNvGraphicFramePr>
              <a:graphicFrameLocks noChangeAspect="1"/>
            </p:cNvGraphicFramePr>
            <p:nvPr/>
          </p:nvGraphicFramePr>
          <p:xfrm>
            <a:off x="4071934" y="2162170"/>
            <a:ext cx="428625" cy="481012"/>
          </p:xfrm>
          <a:graphic>
            <a:graphicData uri="http://schemas.openxmlformats.org/presentationml/2006/ole">
              <p:oleObj spid="_x0000_s74755" name="משוואה" r:id="rId4" imgW="203040" imgH="228600" progId="Equation.3">
                <p:embed/>
              </p:oleObj>
            </a:graphicData>
          </a:graphic>
        </p:graphicFrame>
        <p:cxnSp>
          <p:nvCxnSpPr>
            <p:cNvPr id="19" name="Straight Arrow Connector 18"/>
            <p:cNvCxnSpPr/>
            <p:nvPr/>
          </p:nvCxnSpPr>
          <p:spPr>
            <a:xfrm rot="5400000">
              <a:off x="4036215" y="2893215"/>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4857752" y="2285992"/>
            <a:ext cx="571504" cy="785818"/>
            <a:chOff x="4857752" y="2285992"/>
            <a:chExt cx="571504" cy="785818"/>
          </a:xfrm>
        </p:grpSpPr>
        <p:sp>
          <p:nvSpPr>
            <p:cNvPr id="21" name="Left Brace 20"/>
            <p:cNvSpPr/>
            <p:nvPr/>
          </p:nvSpPr>
          <p:spPr>
            <a:xfrm rot="5400000">
              <a:off x="4893471" y="2536025"/>
              <a:ext cx="500066" cy="571504"/>
            </a:xfrm>
            <a:prstGeom prst="lef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graphicFrame>
          <p:nvGraphicFramePr>
            <p:cNvPr id="22" name="Object 21"/>
            <p:cNvGraphicFramePr>
              <a:graphicFrameLocks noChangeAspect="1"/>
            </p:cNvGraphicFramePr>
            <p:nvPr/>
          </p:nvGraphicFramePr>
          <p:xfrm>
            <a:off x="5072068" y="2285992"/>
            <a:ext cx="214312" cy="234950"/>
          </p:xfrm>
          <a:graphic>
            <a:graphicData uri="http://schemas.openxmlformats.org/presentationml/2006/ole">
              <p:oleObj spid="_x0000_s74756" name="משוואה" r:id="rId5" imgW="126720" imgH="139680" progId="Equation.3">
                <p:embed/>
              </p:oleObj>
            </a:graphicData>
          </a:graphic>
        </p:graphicFrame>
      </p:grpSp>
      <p:grpSp>
        <p:nvGrpSpPr>
          <p:cNvPr id="27" name="Group 26"/>
          <p:cNvGrpSpPr/>
          <p:nvPr/>
        </p:nvGrpSpPr>
        <p:grpSpPr>
          <a:xfrm>
            <a:off x="1285852" y="2500306"/>
            <a:ext cx="1714512" cy="1357322"/>
            <a:chOff x="1285852" y="2500306"/>
            <a:chExt cx="1714512" cy="1357322"/>
          </a:xfrm>
        </p:grpSpPr>
        <p:sp>
          <p:nvSpPr>
            <p:cNvPr id="25" name="Rounded Rectangular Callout 24"/>
            <p:cNvSpPr/>
            <p:nvPr/>
          </p:nvSpPr>
          <p:spPr>
            <a:xfrm>
              <a:off x="1285852" y="2500306"/>
              <a:ext cx="1714512" cy="1357322"/>
            </a:xfrm>
            <a:prstGeom prst="wedgeRoundRectCallout">
              <a:avLst>
                <a:gd name="adj1" fmla="val 76602"/>
                <a:gd name="adj2" fmla="val 12406"/>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dirty="0" smtClean="0">
                  <a:solidFill>
                    <a:schemeClr val="tx1"/>
                  </a:solidFill>
                </a:rPr>
                <a:t>Therefore,</a:t>
              </a:r>
            </a:p>
            <a:p>
              <a:pPr algn="ctr" rtl="0"/>
              <a:endParaRPr lang="en-US" dirty="0" smtClean="0">
                <a:solidFill>
                  <a:schemeClr val="tx1"/>
                </a:solidFill>
              </a:endParaRPr>
            </a:p>
            <a:p>
              <a:pPr algn="ctr" rtl="0"/>
              <a:endParaRPr lang="he-IL" dirty="0">
                <a:solidFill>
                  <a:schemeClr val="tx1"/>
                </a:solidFill>
              </a:endParaRPr>
            </a:p>
          </p:txBody>
        </p:sp>
        <p:graphicFrame>
          <p:nvGraphicFramePr>
            <p:cNvPr id="26" name="Object 25"/>
            <p:cNvGraphicFramePr>
              <a:graphicFrameLocks noChangeAspect="1"/>
            </p:cNvGraphicFramePr>
            <p:nvPr/>
          </p:nvGraphicFramePr>
          <p:xfrm>
            <a:off x="1501775" y="3073400"/>
            <a:ext cx="1327150" cy="642938"/>
          </p:xfrm>
          <a:graphic>
            <a:graphicData uri="http://schemas.openxmlformats.org/presentationml/2006/ole">
              <p:oleObj spid="_x0000_s74757" name="משוואה" r:id="rId6" imgW="812520" imgH="393480" progId="Equation.3">
                <p:embed/>
              </p:oleObj>
            </a:graphicData>
          </a:graphic>
        </p:graphicFrame>
      </p:grpSp>
      <p:graphicFrame>
        <p:nvGraphicFramePr>
          <p:cNvPr id="28" name="Object 27"/>
          <p:cNvGraphicFramePr>
            <a:graphicFrameLocks noChangeAspect="1"/>
          </p:cNvGraphicFramePr>
          <p:nvPr/>
        </p:nvGraphicFramePr>
        <p:xfrm>
          <a:off x="2736850" y="5143500"/>
          <a:ext cx="3179763" cy="857250"/>
        </p:xfrm>
        <a:graphic>
          <a:graphicData uri="http://schemas.openxmlformats.org/presentationml/2006/ole">
            <p:oleObj spid="_x0000_s74758" name="משוואה" r:id="rId7" imgW="1460160" imgH="3934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Answers Vector</a:t>
            </a:r>
            <a:endParaRPr lang="he-IL" dirty="0"/>
          </a:p>
        </p:txBody>
      </p:sp>
      <p:sp>
        <p:nvSpPr>
          <p:cNvPr id="7" name="Oval 6"/>
          <p:cNvSpPr/>
          <p:nvPr/>
        </p:nvSpPr>
        <p:spPr>
          <a:xfrm>
            <a:off x="4500562" y="428625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aphicFrame>
        <p:nvGraphicFramePr>
          <p:cNvPr id="24581" name="Object 5"/>
          <p:cNvGraphicFramePr>
            <a:graphicFrameLocks noChangeAspect="1"/>
          </p:cNvGraphicFramePr>
          <p:nvPr/>
        </p:nvGraphicFramePr>
        <p:xfrm>
          <a:off x="4214813" y="3798888"/>
          <a:ext cx="444500" cy="501650"/>
        </p:xfrm>
        <a:graphic>
          <a:graphicData uri="http://schemas.openxmlformats.org/presentationml/2006/ole">
            <p:oleObj spid="_x0000_s76802" name="משוואה" r:id="rId3" imgW="203040" imgH="228600" progId="Equation.3">
              <p:embed/>
            </p:oleObj>
          </a:graphicData>
        </a:graphic>
      </p:graphicFrame>
      <p:sp>
        <p:nvSpPr>
          <p:cNvPr id="29" name="Oval 28"/>
          <p:cNvSpPr/>
          <p:nvPr/>
        </p:nvSpPr>
        <p:spPr>
          <a:xfrm>
            <a:off x="5725518" y="277554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0" name="Oval 29"/>
          <p:cNvSpPr/>
          <p:nvPr/>
        </p:nvSpPr>
        <p:spPr>
          <a:xfrm>
            <a:off x="6593284" y="413287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1" name="Oval 30"/>
          <p:cNvSpPr/>
          <p:nvPr/>
        </p:nvSpPr>
        <p:spPr>
          <a:xfrm>
            <a:off x="5929322" y="557214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2" name="Oval 31"/>
          <p:cNvSpPr/>
          <p:nvPr/>
        </p:nvSpPr>
        <p:spPr>
          <a:xfrm>
            <a:off x="4214810" y="600076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3" name="Oval 32"/>
          <p:cNvSpPr/>
          <p:nvPr/>
        </p:nvSpPr>
        <p:spPr>
          <a:xfrm>
            <a:off x="2928926" y="292794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4" name="Oval 33"/>
          <p:cNvSpPr/>
          <p:nvPr/>
        </p:nvSpPr>
        <p:spPr>
          <a:xfrm>
            <a:off x="2500298" y="485776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22" name="Straight Arrow Connector 21"/>
          <p:cNvCxnSpPr>
            <a:stCxn id="34" idx="7"/>
          </p:cNvCxnSpPr>
          <p:nvPr/>
        </p:nvCxnSpPr>
        <p:spPr>
          <a:xfrm rot="5400000" flipH="1" flipV="1">
            <a:off x="3300911" y="3679033"/>
            <a:ext cx="520990" cy="187831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graphicFrame>
        <p:nvGraphicFramePr>
          <p:cNvPr id="49" name="Object 48"/>
          <p:cNvGraphicFramePr>
            <a:graphicFrameLocks noChangeAspect="1"/>
          </p:cNvGraphicFramePr>
          <p:nvPr/>
        </p:nvGraphicFramePr>
        <p:xfrm>
          <a:off x="3241675" y="4152900"/>
          <a:ext cx="423863" cy="246063"/>
        </p:xfrm>
        <a:graphic>
          <a:graphicData uri="http://schemas.openxmlformats.org/presentationml/2006/ole">
            <p:oleObj spid="_x0000_s76804" name="משוואה" r:id="rId4" imgW="241200" imgH="139680" progId="Equation.3">
              <p:embed/>
            </p:oleObj>
          </a:graphicData>
        </a:graphic>
      </p:graphicFrame>
      <p:grpSp>
        <p:nvGrpSpPr>
          <p:cNvPr id="3" name="Group 20"/>
          <p:cNvGrpSpPr/>
          <p:nvPr/>
        </p:nvGrpSpPr>
        <p:grpSpPr>
          <a:xfrm>
            <a:off x="1785918" y="2143116"/>
            <a:ext cx="5572164" cy="4572032"/>
            <a:chOff x="1785918" y="2143116"/>
            <a:chExt cx="5572164" cy="4572032"/>
          </a:xfrm>
        </p:grpSpPr>
        <p:sp>
          <p:nvSpPr>
            <p:cNvPr id="14" name="Oval 13"/>
            <p:cNvSpPr/>
            <p:nvPr/>
          </p:nvSpPr>
          <p:spPr>
            <a:xfrm>
              <a:off x="5072066" y="2143116"/>
              <a:ext cx="1428760" cy="13573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Oval 14"/>
            <p:cNvSpPr/>
            <p:nvPr/>
          </p:nvSpPr>
          <p:spPr>
            <a:xfrm>
              <a:off x="3826090" y="3643314"/>
              <a:ext cx="1428760" cy="13573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Oval 15"/>
            <p:cNvSpPr/>
            <p:nvPr/>
          </p:nvSpPr>
          <p:spPr>
            <a:xfrm>
              <a:off x="5929322" y="3500438"/>
              <a:ext cx="1428760" cy="13573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Oval 16"/>
            <p:cNvSpPr/>
            <p:nvPr/>
          </p:nvSpPr>
          <p:spPr>
            <a:xfrm>
              <a:off x="2285984" y="2295516"/>
              <a:ext cx="1428760" cy="13573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Oval 17"/>
            <p:cNvSpPr/>
            <p:nvPr/>
          </p:nvSpPr>
          <p:spPr>
            <a:xfrm>
              <a:off x="5275870" y="4969106"/>
              <a:ext cx="1428760" cy="13573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Oval 18"/>
            <p:cNvSpPr/>
            <p:nvPr/>
          </p:nvSpPr>
          <p:spPr>
            <a:xfrm>
              <a:off x="1785918" y="4214818"/>
              <a:ext cx="1428760" cy="13573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Oval 19"/>
            <p:cNvSpPr/>
            <p:nvPr/>
          </p:nvSpPr>
          <p:spPr>
            <a:xfrm>
              <a:off x="3571868" y="5357826"/>
              <a:ext cx="1428760" cy="13573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grpSp>
        <p:nvGrpSpPr>
          <p:cNvPr id="4" name="Group 25"/>
          <p:cNvGrpSpPr/>
          <p:nvPr/>
        </p:nvGrpSpPr>
        <p:grpSpPr>
          <a:xfrm>
            <a:off x="5219701" y="2494711"/>
            <a:ext cx="526742" cy="806952"/>
            <a:chOff x="5219701" y="2494711"/>
            <a:chExt cx="526742" cy="806952"/>
          </a:xfrm>
        </p:grpSpPr>
        <p:cxnSp>
          <p:nvCxnSpPr>
            <p:cNvPr id="24" name="Straight Arrow Connector 23"/>
            <p:cNvCxnSpPr>
              <a:stCxn id="29" idx="3"/>
              <a:endCxn id="14" idx="3"/>
            </p:cNvCxnSpPr>
            <p:nvPr/>
          </p:nvCxnSpPr>
          <p:spPr>
            <a:xfrm rot="5400000">
              <a:off x="5311792" y="2867012"/>
              <a:ext cx="404163" cy="4651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72709" name="Object 5"/>
            <p:cNvGraphicFramePr>
              <a:graphicFrameLocks noChangeAspect="1"/>
            </p:cNvGraphicFramePr>
            <p:nvPr/>
          </p:nvGraphicFramePr>
          <p:xfrm>
            <a:off x="5219701" y="2494711"/>
            <a:ext cx="423870" cy="627902"/>
          </p:xfrm>
          <a:graphic>
            <a:graphicData uri="http://schemas.openxmlformats.org/presentationml/2006/ole">
              <p:oleObj spid="_x0000_s76805" name="משוואה" r:id="rId5" imgW="266400" imgH="393480" progId="Equation.3">
                <p:embed/>
              </p:oleObj>
            </a:graphicData>
          </a:graphic>
        </p:graphicFrame>
      </p:grpSp>
      <p:sp>
        <p:nvSpPr>
          <p:cNvPr id="25" name="Oval 24"/>
          <p:cNvSpPr/>
          <p:nvPr/>
        </p:nvSpPr>
        <p:spPr>
          <a:xfrm>
            <a:off x="4786314" y="4429132"/>
            <a:ext cx="142876" cy="14287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aphicFrame>
        <p:nvGraphicFramePr>
          <p:cNvPr id="76806" name="Object 6"/>
          <p:cNvGraphicFramePr>
            <a:graphicFrameLocks noChangeAspect="1"/>
          </p:cNvGraphicFramePr>
          <p:nvPr/>
        </p:nvGraphicFramePr>
        <p:xfrm>
          <a:off x="4786314" y="4070358"/>
          <a:ext cx="388938" cy="501650"/>
        </p:xfrm>
        <a:graphic>
          <a:graphicData uri="http://schemas.openxmlformats.org/presentationml/2006/ole">
            <p:oleObj spid="_x0000_s76806" name="משוואה" r:id="rId6" imgW="177480" imgH="228600" progId="Equation.3">
              <p:embed/>
            </p:oleObj>
          </a:graphicData>
        </a:graphic>
      </p:graphicFrame>
      <p:cxnSp>
        <p:nvCxnSpPr>
          <p:cNvPr id="36" name="Straight Arrow Connector 35"/>
          <p:cNvCxnSpPr/>
          <p:nvPr/>
        </p:nvCxnSpPr>
        <p:spPr>
          <a:xfrm rot="5400000">
            <a:off x="4092587" y="4372805"/>
            <a:ext cx="404163" cy="4651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37" name="Object 5"/>
          <p:cNvGraphicFramePr>
            <a:graphicFrameLocks noChangeAspect="1"/>
          </p:cNvGraphicFramePr>
          <p:nvPr/>
        </p:nvGraphicFramePr>
        <p:xfrm>
          <a:off x="4261608" y="4450152"/>
          <a:ext cx="381830" cy="565626"/>
        </p:xfrm>
        <a:graphic>
          <a:graphicData uri="http://schemas.openxmlformats.org/presentationml/2006/ole">
            <p:oleObj spid="_x0000_s76808" name="משוואה" r:id="rId7" imgW="266400" imgH="393480" progId="Equation.3">
              <p:embed/>
            </p:oleObj>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t>
            </a:r>
            <a:endParaRPr lang="he-IL" dirty="0"/>
          </a:p>
        </p:txBody>
      </p:sp>
      <p:sp>
        <p:nvSpPr>
          <p:cNvPr id="3" name="Content Placeholder 2"/>
          <p:cNvSpPr>
            <a:spLocks noGrp="1"/>
          </p:cNvSpPr>
          <p:nvPr>
            <p:ph idx="1"/>
          </p:nvPr>
        </p:nvSpPr>
        <p:spPr/>
        <p:txBody>
          <a:bodyPr/>
          <a:lstStyle/>
          <a:p>
            <a:pPr marL="274320" lvl="1" indent="-274320" algn="l" rtl="0">
              <a:buClr>
                <a:schemeClr val="accent3"/>
              </a:buClr>
              <a:buSzPct val="95000"/>
            </a:pPr>
            <a:endParaRPr lang="en-US" sz="2800" dirty="0" smtClean="0"/>
          </a:p>
          <a:p>
            <a:pPr marL="274320" lvl="1" indent="-274320" algn="l" rtl="0">
              <a:buClr>
                <a:schemeClr val="accent3"/>
              </a:buClr>
              <a:buSzPct val="95000"/>
            </a:pPr>
            <a:r>
              <a:rPr lang="en-US" sz="2800" dirty="0" smtClean="0"/>
              <a:t>We prove the </a:t>
            </a:r>
            <a:r>
              <a:rPr lang="en-US" sz="2800" smtClean="0"/>
              <a:t>existence of an </a:t>
            </a:r>
            <a:r>
              <a:rPr lang="en-US" sz="2800" dirty="0" smtClean="0"/>
              <a:t>optimal non-adaptive algorithm for reconstructing graphs with </a:t>
            </a:r>
            <a:r>
              <a:rPr lang="en-US" sz="2800" b="1" dirty="0" smtClean="0"/>
              <a:t>any number of edges</a:t>
            </a:r>
            <a:r>
              <a:rPr lang="en-US" sz="2800" dirty="0" smtClean="0"/>
              <a:t>, such that the weights on the edges are real numbers between </a:t>
            </a:r>
            <a:r>
              <a:rPr lang="en-US" sz="2800" i="1" dirty="0" smtClean="0">
                <a:latin typeface="Times New Roman" pitchFamily="18" charset="0"/>
                <a:cs typeface="Times New Roman" pitchFamily="18" charset="0"/>
              </a:rPr>
              <a:t>n</a:t>
            </a:r>
            <a:r>
              <a:rPr lang="en-US" sz="2800" i="1" baseline="30000" dirty="0" smtClean="0">
                <a:latin typeface="Times New Roman" pitchFamily="18" charset="0"/>
                <a:cs typeface="Times New Roman" pitchFamily="18" charset="0"/>
              </a:rPr>
              <a:t>-a</a:t>
            </a:r>
            <a:r>
              <a:rPr lang="en-US" sz="2800" dirty="0" smtClean="0"/>
              <a:t> and </a:t>
            </a:r>
            <a:r>
              <a:rPr lang="en-US" sz="2800" i="1" dirty="0" err="1" smtClean="0">
                <a:latin typeface="Times New Roman" pitchFamily="18" charset="0"/>
                <a:cs typeface="Times New Roman" pitchFamily="18" charset="0"/>
              </a:rPr>
              <a:t>n</a:t>
            </a:r>
            <a:r>
              <a:rPr lang="en-US" sz="2800" i="1" baseline="30000" dirty="0" err="1" smtClean="0">
                <a:latin typeface="Times New Roman" pitchFamily="18" charset="0"/>
                <a:cs typeface="Times New Roman" pitchFamily="18" charset="0"/>
              </a:rPr>
              <a:t>b</a:t>
            </a:r>
            <a:r>
              <a:rPr lang="en-US" sz="2800" dirty="0" smtClean="0"/>
              <a:t>, for any constants </a:t>
            </a:r>
            <a:r>
              <a:rPr lang="en-US" sz="2800" i="1" dirty="0" smtClean="0">
                <a:latin typeface="Times New Roman" pitchFamily="18" charset="0"/>
                <a:cs typeface="Times New Roman" pitchFamily="18" charset="0"/>
              </a:rPr>
              <a:t>a</a:t>
            </a:r>
            <a:r>
              <a:rPr lang="en-US" sz="2800" dirty="0" smtClean="0"/>
              <a:t> and </a:t>
            </a:r>
            <a:r>
              <a:rPr lang="en-US" sz="2800" i="1" dirty="0" smtClean="0">
                <a:latin typeface="Times New Roman" pitchFamily="18" charset="0"/>
                <a:cs typeface="Times New Roman" pitchFamily="18" charset="0"/>
              </a:rPr>
              <a:t>b</a:t>
            </a:r>
            <a:r>
              <a:rPr lang="en-US" sz="2800" dirty="0" smtClean="0"/>
              <a:t>.  </a:t>
            </a:r>
            <a:endParaRPr lang="he-IL" sz="2800" dirty="0" smtClean="0"/>
          </a:p>
          <a:p>
            <a:pPr algn="l" rtl="0"/>
            <a:endParaRPr lang="he-IL"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he-IL" dirty="0" smtClean="0"/>
              <a:t> </a:t>
            </a:r>
            <a:r>
              <a:rPr lang="en-US" dirty="0" smtClean="0"/>
              <a:t>Open Problems &amp; New Results</a:t>
            </a:r>
            <a:endParaRPr lang="he-IL" dirty="0"/>
          </a:p>
        </p:txBody>
      </p:sp>
      <p:sp>
        <p:nvSpPr>
          <p:cNvPr id="3" name="Content Placeholder 2"/>
          <p:cNvSpPr>
            <a:spLocks noGrp="1"/>
          </p:cNvSpPr>
          <p:nvPr>
            <p:ph idx="1"/>
          </p:nvPr>
        </p:nvSpPr>
        <p:spPr>
          <a:xfrm>
            <a:off x="285720" y="1935480"/>
            <a:ext cx="8572560" cy="4389120"/>
          </a:xfrm>
        </p:spPr>
        <p:txBody>
          <a:bodyPr>
            <a:normAutofit fontScale="92500" lnSpcReduction="20000"/>
          </a:bodyPr>
          <a:lstStyle/>
          <a:p>
            <a:pPr algn="l" rtl="0"/>
            <a:endParaRPr lang="en-US" dirty="0" smtClean="0"/>
          </a:p>
          <a:p>
            <a:pPr algn="l" rtl="0"/>
            <a:r>
              <a:rPr lang="en-US" dirty="0" smtClean="0"/>
              <a:t>An explicit construction for an algorithm in the </a:t>
            </a:r>
            <a:br>
              <a:rPr lang="en-US" dirty="0" smtClean="0"/>
            </a:br>
            <a:r>
              <a:rPr lang="en-US" dirty="0" smtClean="0"/>
              <a:t>non-adaptive case is still open.</a:t>
            </a:r>
          </a:p>
          <a:p>
            <a:pPr algn="l" rtl="0"/>
            <a:endParaRPr lang="en-US" dirty="0" smtClean="0"/>
          </a:p>
          <a:p>
            <a:pPr algn="l" rtl="0"/>
            <a:r>
              <a:rPr lang="en-US" dirty="0" smtClean="0"/>
              <a:t>Related new results:</a:t>
            </a:r>
          </a:p>
          <a:p>
            <a:pPr lvl="1" algn="l" rtl="0"/>
            <a:r>
              <a:rPr lang="en-US" dirty="0" smtClean="0"/>
              <a:t>Optimal adaptive constructive algorithm. “Optimally Reconstructing Weighted Graphs using Queries”. SODA 2010.</a:t>
            </a:r>
          </a:p>
          <a:p>
            <a:pPr lvl="1" algn="l" rtl="0"/>
            <a:endParaRPr lang="en-US" dirty="0" smtClean="0"/>
          </a:p>
          <a:p>
            <a:pPr lvl="1" algn="l" rtl="0"/>
            <a:r>
              <a:rPr lang="en-US" dirty="0" smtClean="0"/>
              <a:t>Reconstructing graphs with unbounded weights.</a:t>
            </a:r>
            <a:br>
              <a:rPr lang="en-US" dirty="0" smtClean="0"/>
            </a:br>
            <a:r>
              <a:rPr lang="en-US" dirty="0" smtClean="0"/>
              <a:t>Appears in “On Parity Check </a:t>
            </a:r>
            <a:r>
              <a:rPr lang="en-US" dirty="0" smtClean="0">
                <a:latin typeface="Times New Roman" pitchFamily="18" charset="0"/>
                <a:cs typeface="Times New Roman" pitchFamily="18" charset="0"/>
              </a:rPr>
              <a:t>(0,1)</a:t>
            </a:r>
            <a:r>
              <a:rPr lang="en-US" dirty="0" smtClean="0"/>
              <a:t>-Matrix over </a:t>
            </a:r>
            <a:r>
              <a:rPr lang="en-US" i="1" dirty="0" err="1" smtClean="0">
                <a:latin typeface="Times New Roman" pitchFamily="18" charset="0"/>
                <a:cs typeface="Times New Roman" pitchFamily="18" charset="0"/>
              </a:rPr>
              <a:t>Z</a:t>
            </a:r>
            <a:r>
              <a:rPr lang="en-US" i="1" baseline="-25000" dirty="0" err="1" smtClean="0">
                <a:latin typeface="Times New Roman" pitchFamily="18" charset="0"/>
                <a:cs typeface="Times New Roman" pitchFamily="18" charset="0"/>
              </a:rPr>
              <a:t>p</a:t>
            </a:r>
            <a:r>
              <a:rPr lang="en-US" dirty="0" smtClean="0"/>
              <a:t>” in ECCC.</a:t>
            </a:r>
          </a:p>
          <a:p>
            <a:pPr lvl="1" algn="l" rtl="0"/>
            <a:endParaRPr lang="en-US" dirty="0" smtClean="0"/>
          </a:p>
          <a:p>
            <a:pPr lvl="1" algn="l" rtl="0"/>
            <a:r>
              <a:rPr lang="en-US" dirty="0" smtClean="0"/>
              <a:t>Extension of the results to constant dimension </a:t>
            </a:r>
            <a:r>
              <a:rPr lang="en-US" dirty="0" err="1" smtClean="0"/>
              <a:t>hypergraphs</a:t>
            </a:r>
            <a:r>
              <a:rPr lang="en-US" dirty="0" smtClean="0"/>
              <a:t>.  </a:t>
            </a:r>
          </a:p>
          <a:p>
            <a:pPr lvl="1" algn="l" rtl="0"/>
            <a:endParaRPr lang="en-US" dirty="0" smtClean="0"/>
          </a:p>
          <a:p>
            <a:pPr algn="l" rtl="0"/>
            <a:endParaRPr lang="en-US" dirty="0" smtClean="0"/>
          </a:p>
          <a:p>
            <a:pPr algn="l" rtl="0"/>
            <a:endParaRPr lang="en-US" dirty="0" smtClean="0"/>
          </a:p>
          <a:p>
            <a:pPr algn="l" rtl="0"/>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VS Non-adaptive</a:t>
            </a:r>
            <a:endParaRPr lang="he-IL" dirty="0"/>
          </a:p>
        </p:txBody>
      </p:sp>
      <p:sp>
        <p:nvSpPr>
          <p:cNvPr id="3" name="Content Placeholder 2"/>
          <p:cNvSpPr>
            <a:spLocks noGrp="1"/>
          </p:cNvSpPr>
          <p:nvPr>
            <p:ph idx="1"/>
          </p:nvPr>
        </p:nvSpPr>
        <p:spPr/>
        <p:txBody>
          <a:bodyPr/>
          <a:lstStyle/>
          <a:p>
            <a:pPr algn="l" rtl="0"/>
            <a:endParaRPr lang="en-US" dirty="0" smtClean="0">
              <a:solidFill>
                <a:srgbClr val="FF0000"/>
              </a:solidFill>
            </a:endParaRPr>
          </a:p>
          <a:p>
            <a:pPr algn="l" rtl="0"/>
            <a:r>
              <a:rPr lang="en-US" dirty="0" smtClean="0">
                <a:solidFill>
                  <a:srgbClr val="FF0000"/>
                </a:solidFill>
              </a:rPr>
              <a:t>Non-adaptive</a:t>
            </a:r>
            <a:r>
              <a:rPr lang="en-US" dirty="0" smtClean="0"/>
              <a:t> algorithms: Ask all the queries in advance.</a:t>
            </a:r>
          </a:p>
          <a:p>
            <a:pPr algn="l" rtl="0"/>
            <a:endParaRPr lang="en-US" dirty="0" smtClean="0">
              <a:solidFill>
                <a:srgbClr val="FF0000"/>
              </a:solidFill>
            </a:endParaRPr>
          </a:p>
          <a:p>
            <a:pPr algn="l" rtl="0"/>
            <a:r>
              <a:rPr lang="en-US" dirty="0" smtClean="0">
                <a:solidFill>
                  <a:srgbClr val="FF0000"/>
                </a:solidFill>
              </a:rPr>
              <a:t>Adaptive</a:t>
            </a:r>
            <a:r>
              <a:rPr lang="en-US" dirty="0" smtClean="0"/>
              <a:t> algorithms: Can take into account the outcome of previous queries.</a:t>
            </a:r>
          </a:p>
          <a:p>
            <a:pPr algn="l" rtl="0"/>
            <a:endParaRPr lang="he-I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Applications – </a:t>
            </a:r>
            <a:br>
              <a:rPr lang="en-US" dirty="0" smtClean="0"/>
            </a:br>
            <a:r>
              <a:rPr lang="en-US" dirty="0" smtClean="0"/>
              <a:t>Reconstructing Reaction Graph</a:t>
            </a:r>
            <a:endParaRPr lang="he-IL" dirty="0"/>
          </a:p>
        </p:txBody>
      </p:sp>
      <p:grpSp>
        <p:nvGrpSpPr>
          <p:cNvPr id="33" name="Group 32"/>
          <p:cNvGrpSpPr/>
          <p:nvPr/>
        </p:nvGrpSpPr>
        <p:grpSpPr>
          <a:xfrm>
            <a:off x="2428860" y="2428868"/>
            <a:ext cx="5072098" cy="3571900"/>
            <a:chOff x="2000232" y="2428868"/>
            <a:chExt cx="5072098" cy="3571900"/>
          </a:xfrm>
        </p:grpSpPr>
        <p:sp>
          <p:nvSpPr>
            <p:cNvPr id="4" name="Oval 3"/>
            <p:cNvSpPr/>
            <p:nvPr/>
          </p:nvSpPr>
          <p:spPr>
            <a:xfrm>
              <a:off x="2643174" y="3071810"/>
              <a:ext cx="714380" cy="71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900" dirty="0" err="1" smtClean="0"/>
                <a:t>Chem</a:t>
              </a:r>
              <a:endParaRPr lang="he-IL" sz="900" dirty="0"/>
            </a:p>
          </p:txBody>
        </p:sp>
        <p:sp>
          <p:nvSpPr>
            <p:cNvPr id="12" name="Oval 11"/>
            <p:cNvSpPr/>
            <p:nvPr/>
          </p:nvSpPr>
          <p:spPr>
            <a:xfrm>
              <a:off x="3643306" y="4214818"/>
              <a:ext cx="714380" cy="71438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900" dirty="0" err="1" smtClean="0"/>
                <a:t>Chem</a:t>
              </a:r>
              <a:endParaRPr lang="he-IL" sz="900" dirty="0"/>
            </a:p>
          </p:txBody>
        </p:sp>
        <p:sp>
          <p:nvSpPr>
            <p:cNvPr id="13" name="Oval 12"/>
            <p:cNvSpPr/>
            <p:nvPr/>
          </p:nvSpPr>
          <p:spPr>
            <a:xfrm>
              <a:off x="4000496" y="2428868"/>
              <a:ext cx="714380" cy="71438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900" dirty="0" err="1" smtClean="0"/>
                <a:t>Chem</a:t>
              </a:r>
              <a:endParaRPr lang="he-IL" sz="900" dirty="0"/>
            </a:p>
          </p:txBody>
        </p:sp>
        <p:sp>
          <p:nvSpPr>
            <p:cNvPr id="14" name="Oval 13"/>
            <p:cNvSpPr/>
            <p:nvPr/>
          </p:nvSpPr>
          <p:spPr>
            <a:xfrm>
              <a:off x="4857752" y="3571876"/>
              <a:ext cx="714380" cy="71438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900" dirty="0" err="1" smtClean="0"/>
                <a:t>Chem</a:t>
              </a:r>
              <a:endParaRPr lang="he-IL" sz="900" dirty="0"/>
            </a:p>
          </p:txBody>
        </p:sp>
        <p:sp>
          <p:nvSpPr>
            <p:cNvPr id="15" name="Oval 14"/>
            <p:cNvSpPr/>
            <p:nvPr/>
          </p:nvSpPr>
          <p:spPr>
            <a:xfrm>
              <a:off x="2000232" y="4214818"/>
              <a:ext cx="714380" cy="7143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900" dirty="0" err="1" smtClean="0"/>
                <a:t>Chem</a:t>
              </a:r>
              <a:endParaRPr lang="he-IL" sz="900" dirty="0"/>
            </a:p>
          </p:txBody>
        </p:sp>
        <p:sp>
          <p:nvSpPr>
            <p:cNvPr id="16" name="Oval 15"/>
            <p:cNvSpPr/>
            <p:nvPr/>
          </p:nvSpPr>
          <p:spPr>
            <a:xfrm>
              <a:off x="6000760" y="2786058"/>
              <a:ext cx="714380" cy="71438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900" dirty="0" err="1" smtClean="0"/>
                <a:t>Chem</a:t>
              </a:r>
              <a:endParaRPr lang="he-IL" sz="900" dirty="0"/>
            </a:p>
          </p:txBody>
        </p:sp>
        <p:sp>
          <p:nvSpPr>
            <p:cNvPr id="17" name="Oval 16"/>
            <p:cNvSpPr/>
            <p:nvPr/>
          </p:nvSpPr>
          <p:spPr>
            <a:xfrm>
              <a:off x="4786314" y="5072074"/>
              <a:ext cx="714380" cy="71438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900" dirty="0" err="1" smtClean="0"/>
                <a:t>Chem</a:t>
              </a:r>
              <a:endParaRPr lang="he-IL" sz="900" dirty="0"/>
            </a:p>
          </p:txBody>
        </p:sp>
        <p:sp>
          <p:nvSpPr>
            <p:cNvPr id="18" name="Oval 17"/>
            <p:cNvSpPr/>
            <p:nvPr/>
          </p:nvSpPr>
          <p:spPr>
            <a:xfrm>
              <a:off x="6357950" y="4286256"/>
              <a:ext cx="714380" cy="714380"/>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900" dirty="0" err="1" smtClean="0"/>
                <a:t>Chem</a:t>
              </a:r>
              <a:endParaRPr lang="he-IL" sz="900" dirty="0"/>
            </a:p>
          </p:txBody>
        </p:sp>
        <p:sp>
          <p:nvSpPr>
            <p:cNvPr id="19" name="Oval 18"/>
            <p:cNvSpPr/>
            <p:nvPr/>
          </p:nvSpPr>
          <p:spPr>
            <a:xfrm>
              <a:off x="2857488" y="5286388"/>
              <a:ext cx="714380" cy="71438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900" dirty="0" err="1" smtClean="0">
                  <a:solidFill>
                    <a:schemeClr val="tx1"/>
                  </a:solidFill>
                </a:rPr>
                <a:t>Chem</a:t>
              </a:r>
              <a:endParaRPr lang="he-IL" sz="900" dirty="0">
                <a:solidFill>
                  <a:schemeClr val="tx1"/>
                </a:solidFill>
              </a:endParaRPr>
            </a:p>
          </p:txBody>
        </p:sp>
      </p:grpSp>
      <p:grpSp>
        <p:nvGrpSpPr>
          <p:cNvPr id="32" name="Group 31"/>
          <p:cNvGrpSpPr/>
          <p:nvPr/>
        </p:nvGrpSpPr>
        <p:grpSpPr>
          <a:xfrm>
            <a:off x="3143240" y="2786059"/>
            <a:ext cx="4000528" cy="2604947"/>
            <a:chOff x="3143240" y="2786059"/>
            <a:chExt cx="4000528" cy="2604947"/>
          </a:xfrm>
        </p:grpSpPr>
        <p:cxnSp>
          <p:nvCxnSpPr>
            <p:cNvPr id="21" name="Straight Connector 20"/>
            <p:cNvCxnSpPr>
              <a:stCxn id="15" idx="6"/>
              <a:endCxn id="12" idx="2"/>
            </p:cNvCxnSpPr>
            <p:nvPr/>
          </p:nvCxnSpPr>
          <p:spPr>
            <a:xfrm>
              <a:off x="3143240" y="4572008"/>
              <a:ext cx="92869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9" idx="7"/>
              <a:endCxn id="12" idx="3"/>
            </p:cNvCxnSpPr>
            <p:nvPr/>
          </p:nvCxnSpPr>
          <p:spPr>
            <a:xfrm rot="5400000" flipH="1" flipV="1">
              <a:off x="3753002" y="4967455"/>
              <a:ext cx="566426" cy="28067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4" idx="7"/>
              <a:endCxn id="13" idx="2"/>
            </p:cNvCxnSpPr>
            <p:nvPr/>
          </p:nvCxnSpPr>
          <p:spPr>
            <a:xfrm rot="5400000" flipH="1" flipV="1">
              <a:off x="3860158" y="2607463"/>
              <a:ext cx="390370" cy="74756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4" idx="4"/>
              <a:endCxn id="17" idx="0"/>
            </p:cNvCxnSpPr>
            <p:nvPr/>
          </p:nvCxnSpPr>
          <p:spPr>
            <a:xfrm rot="5400000">
              <a:off x="5214942" y="4643446"/>
              <a:ext cx="785818" cy="7143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2" idx="7"/>
              <a:endCxn id="14" idx="2"/>
            </p:cNvCxnSpPr>
            <p:nvPr/>
          </p:nvCxnSpPr>
          <p:spPr>
            <a:xfrm rot="5400000" flipH="1" flipV="1">
              <a:off x="4788852" y="3821909"/>
              <a:ext cx="390370" cy="60468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6" idx="4"/>
              <a:endCxn id="18" idx="0"/>
            </p:cNvCxnSpPr>
            <p:nvPr/>
          </p:nvCxnSpPr>
          <p:spPr>
            <a:xfrm rot="16200000" flipH="1">
              <a:off x="6572264" y="3714752"/>
              <a:ext cx="785818" cy="357190"/>
            </a:xfrm>
            <a:prstGeom prst="line">
              <a:avLst/>
            </a:prstGeom>
            <a:ln w="25400"/>
          </p:spPr>
          <p:style>
            <a:lnRef idx="1">
              <a:schemeClr val="accent1"/>
            </a:lnRef>
            <a:fillRef idx="0">
              <a:schemeClr val="accent1"/>
            </a:fillRef>
            <a:effectRef idx="0">
              <a:schemeClr val="accent1"/>
            </a:effectRef>
            <a:fontRef idx="minor">
              <a:schemeClr val="tx1"/>
            </a:fontRef>
          </p:style>
        </p:cxnSp>
      </p:grpSp>
      <p:sp>
        <p:nvSpPr>
          <p:cNvPr id="34" name="Can 33"/>
          <p:cNvSpPr/>
          <p:nvPr/>
        </p:nvSpPr>
        <p:spPr>
          <a:xfrm rot="10800000">
            <a:off x="6786578" y="3286124"/>
            <a:ext cx="1928826" cy="2214578"/>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nvGrpSpPr>
          <p:cNvPr id="38" name="Group 37"/>
          <p:cNvGrpSpPr/>
          <p:nvPr/>
        </p:nvGrpSpPr>
        <p:grpSpPr>
          <a:xfrm>
            <a:off x="6929454" y="4572008"/>
            <a:ext cx="1714512" cy="714380"/>
            <a:chOff x="6929454" y="4572008"/>
            <a:chExt cx="1714512" cy="714380"/>
          </a:xfrm>
        </p:grpSpPr>
        <p:sp>
          <p:nvSpPr>
            <p:cNvPr id="35" name="Oval 34"/>
            <p:cNvSpPr/>
            <p:nvPr/>
          </p:nvSpPr>
          <p:spPr>
            <a:xfrm>
              <a:off x="7929586" y="4572008"/>
              <a:ext cx="714380" cy="71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900" dirty="0" err="1" smtClean="0"/>
                <a:t>Chem</a:t>
              </a:r>
              <a:endParaRPr lang="he-IL" sz="900" dirty="0"/>
            </a:p>
          </p:txBody>
        </p:sp>
        <p:sp>
          <p:nvSpPr>
            <p:cNvPr id="36" name="Oval 35"/>
            <p:cNvSpPr/>
            <p:nvPr/>
          </p:nvSpPr>
          <p:spPr>
            <a:xfrm>
              <a:off x="7429520" y="4572008"/>
              <a:ext cx="714380" cy="71438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900" dirty="0" err="1" smtClean="0"/>
                <a:t>Chem</a:t>
              </a:r>
              <a:endParaRPr lang="he-IL" sz="900" dirty="0"/>
            </a:p>
          </p:txBody>
        </p:sp>
        <p:sp>
          <p:nvSpPr>
            <p:cNvPr id="37" name="Oval 36"/>
            <p:cNvSpPr/>
            <p:nvPr/>
          </p:nvSpPr>
          <p:spPr>
            <a:xfrm>
              <a:off x="6929454" y="4572008"/>
              <a:ext cx="714380" cy="7143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900" dirty="0" err="1" smtClean="0"/>
                <a:t>Chem</a:t>
              </a:r>
              <a:endParaRPr lang="he-IL" sz="900" dirty="0"/>
            </a:p>
          </p:txBody>
        </p:sp>
      </p:grpSp>
      <p:sp>
        <p:nvSpPr>
          <p:cNvPr id="40" name="TextBox 39"/>
          <p:cNvSpPr txBox="1"/>
          <p:nvPr/>
        </p:nvSpPr>
        <p:spPr>
          <a:xfrm>
            <a:off x="7072330" y="4071942"/>
            <a:ext cx="1500198" cy="369332"/>
          </a:xfrm>
          <a:prstGeom prst="rect">
            <a:avLst/>
          </a:prstGeom>
          <a:noFill/>
        </p:spPr>
        <p:txBody>
          <a:bodyPr wrap="square" rtlCol="1">
            <a:spAutoFit/>
          </a:bodyPr>
          <a:lstStyle/>
          <a:p>
            <a:pPr algn="l" rtl="0"/>
            <a:r>
              <a:rPr lang="en-US" dirty="0" smtClean="0"/>
              <a:t>One reaction</a:t>
            </a:r>
            <a:endParaRPr lang="he-I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down)">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35" presetClass="path" presetSubtype="0" accel="50000" decel="50000" fill="hold" nodeType="clickEffect">
                                  <p:stCondLst>
                                    <p:cond delay="0"/>
                                  </p:stCondLst>
                                  <p:childTnLst>
                                    <p:animMotion origin="layout" path="M 0 0  L -0.25 0  E" pathEditMode="relative" ptsTypes="">
                                      <p:cBhvr>
                                        <p:cTn id="11" dur="2000" fill="hold"/>
                                        <p:tgtEl>
                                          <p:spTgt spid="33"/>
                                        </p:tgtEl>
                                        <p:attrNameLst>
                                          <p:attrName>ppt_x</p:attrName>
                                          <p:attrName>ppt_y</p:attrName>
                                        </p:attrNameLst>
                                      </p:cBhvr>
                                    </p:animMotion>
                                  </p:childTnLst>
                                </p:cTn>
                              </p:par>
                              <p:par>
                                <p:cTn id="12" presetID="35" presetClass="path" presetSubtype="0" accel="50000" decel="50000" fill="hold" nodeType="withEffect">
                                  <p:stCondLst>
                                    <p:cond delay="0"/>
                                  </p:stCondLst>
                                  <p:childTnLst>
                                    <p:animMotion origin="layout" path="M 0 0  L -0.25 0  E" pathEditMode="relative" ptsTypes="">
                                      <p:cBhvr>
                                        <p:cTn id="13" dur="2000" fill="hold"/>
                                        <p:tgtEl>
                                          <p:spTgt spid="32"/>
                                        </p:tgtEl>
                                        <p:attrNameLst>
                                          <p:attrName>ppt_x</p:attrName>
                                          <p:attrName>ppt_y</p:attrName>
                                        </p:attrNameLst>
                                      </p:cBhvr>
                                    </p:animMotion>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nodeType="clickEffect">
                                  <p:stCondLst>
                                    <p:cond delay="0"/>
                                  </p:stCondLst>
                                  <p:childTnLst>
                                    <p:set>
                                      <p:cBhvr>
                                        <p:cTn id="21" dur="1" fill="hold">
                                          <p:stCondLst>
                                            <p:cond delay="0"/>
                                          </p:stCondLst>
                                        </p:cTn>
                                        <p:tgtEl>
                                          <p:spTgt spid="38"/>
                                        </p:tgtEl>
                                        <p:attrNameLst>
                                          <p:attrName>style.visibility</p:attrName>
                                        </p:attrNameLst>
                                      </p:cBhvr>
                                      <p:to>
                                        <p:strVal val="visible"/>
                                      </p:to>
                                    </p:set>
                                    <p:anim calcmode="lin" valueType="num">
                                      <p:cBhvr>
                                        <p:cTn id="22" dur="1000" fill="hold"/>
                                        <p:tgtEl>
                                          <p:spTgt spid="38"/>
                                        </p:tgtEl>
                                        <p:attrNameLst>
                                          <p:attrName>ppt_w</p:attrName>
                                        </p:attrNameLst>
                                      </p:cBhvr>
                                      <p:tavLst>
                                        <p:tav tm="0">
                                          <p:val>
                                            <p:strVal val="#ppt_w*0.70"/>
                                          </p:val>
                                        </p:tav>
                                        <p:tav tm="100000">
                                          <p:val>
                                            <p:strVal val="#ppt_w"/>
                                          </p:val>
                                        </p:tav>
                                      </p:tavLst>
                                    </p:anim>
                                    <p:anim calcmode="lin" valueType="num">
                                      <p:cBhvr>
                                        <p:cTn id="23" dur="1000" fill="hold"/>
                                        <p:tgtEl>
                                          <p:spTgt spid="38"/>
                                        </p:tgtEl>
                                        <p:attrNameLst>
                                          <p:attrName>ppt_h</p:attrName>
                                        </p:attrNameLst>
                                      </p:cBhvr>
                                      <p:tavLst>
                                        <p:tav tm="0">
                                          <p:val>
                                            <p:strVal val="#ppt_h"/>
                                          </p:val>
                                        </p:tav>
                                        <p:tav tm="100000">
                                          <p:val>
                                            <p:strVal val="#ppt_h"/>
                                          </p:val>
                                        </p:tav>
                                      </p:tavLst>
                                    </p:anim>
                                    <p:animEffect transition="in" filter="fade">
                                      <p:cBhvr>
                                        <p:cTn id="24" dur="1000"/>
                                        <p:tgtEl>
                                          <p:spTgt spid="38"/>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0"/>
                                        </p:tgtEl>
                                        <p:attrNameLst>
                                          <p:attrName>style.visibility</p:attrName>
                                        </p:attrNameLst>
                                      </p:cBhvr>
                                      <p:to>
                                        <p:strVal val="visible"/>
                                      </p:to>
                                    </p:set>
                                  </p:childTnLst>
                                </p:cTn>
                              </p:par>
                            </p:childTnLst>
                          </p:cTn>
                        </p:par>
                        <p:par>
                          <p:cTn id="29" fill="hold">
                            <p:stCondLst>
                              <p:cond delay="0"/>
                            </p:stCondLst>
                            <p:childTnLst>
                              <p:par>
                                <p:cTn id="30" presetID="64" presetClass="path" presetSubtype="0" accel="50000" decel="50000" fill="hold" grpId="1" nodeType="afterEffect">
                                  <p:stCondLst>
                                    <p:cond delay="0"/>
                                  </p:stCondLst>
                                  <p:childTnLst>
                                    <p:animMotion origin="layout" path="M -1.94444E-6 -1.17742E-6 L -0.00104 -0.22554 " pathEditMode="relative" rAng="0" ptsTypes="AA">
                                      <p:cBhvr>
                                        <p:cTn id="31" dur="2000" fill="hold"/>
                                        <p:tgtEl>
                                          <p:spTgt spid="40"/>
                                        </p:tgtEl>
                                        <p:attrNameLst>
                                          <p:attrName>ppt_x</p:attrName>
                                          <p:attrName>ppt_y</p:attrName>
                                        </p:attrNameLst>
                                      </p:cBhvr>
                                      <p:rCtr x="-1" y="-11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40" grpId="0"/>
      <p:bldP spid="40"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Example</a:t>
            </a:r>
            <a:endParaRPr lang="he-IL" dirty="0"/>
          </a:p>
        </p:txBody>
      </p:sp>
      <p:sp>
        <p:nvSpPr>
          <p:cNvPr id="3" name="Content Placeholder 2"/>
          <p:cNvSpPr>
            <a:spLocks noGrp="1"/>
          </p:cNvSpPr>
          <p:nvPr>
            <p:ph idx="1"/>
          </p:nvPr>
        </p:nvSpPr>
        <p:spPr/>
        <p:txBody>
          <a:bodyPr/>
          <a:lstStyle/>
          <a:p>
            <a:pPr algn="l" rtl="0"/>
            <a:r>
              <a:rPr lang="en-US" dirty="0" smtClean="0"/>
              <a:t>Genome sequencing:</a:t>
            </a:r>
          </a:p>
          <a:p>
            <a:pPr lvl="1" algn="l" rtl="0"/>
            <a:r>
              <a:rPr lang="en-US" dirty="0" smtClean="0"/>
              <a:t>Short </a:t>
            </a:r>
            <a:r>
              <a:rPr lang="en-US" i="1" dirty="0" smtClean="0"/>
              <a:t>reads</a:t>
            </a:r>
            <a:r>
              <a:rPr lang="en-US" dirty="0" smtClean="0"/>
              <a:t> </a:t>
            </a:r>
            <a:r>
              <a:rPr lang="en-US" dirty="0" smtClean="0">
                <a:sym typeface="Wingdings" pitchFamily="2" charset="2"/>
              </a:rPr>
              <a:t>are assembled to </a:t>
            </a:r>
            <a:r>
              <a:rPr lang="en-US" b="1" i="1" dirty="0" err="1" smtClean="0">
                <a:solidFill>
                  <a:srgbClr val="FF0000"/>
                </a:solidFill>
                <a:sym typeface="Wingdings" pitchFamily="2" charset="2"/>
              </a:rPr>
              <a:t>contigs</a:t>
            </a:r>
            <a:r>
              <a:rPr lang="en-US" i="1" dirty="0" smtClean="0">
                <a:sym typeface="Wingdings" pitchFamily="2" charset="2"/>
              </a:rPr>
              <a:t>.</a:t>
            </a:r>
          </a:p>
          <a:p>
            <a:pPr lvl="2" algn="l" rtl="0"/>
            <a:r>
              <a:rPr lang="en-US" dirty="0" smtClean="0">
                <a:sym typeface="Wingdings" pitchFamily="2" charset="2"/>
              </a:rPr>
              <a:t>Contiguous fragments that cover the genome.</a:t>
            </a:r>
          </a:p>
          <a:p>
            <a:pPr lvl="1" algn="l" rtl="0"/>
            <a:r>
              <a:rPr lang="en-US" dirty="0" smtClean="0">
                <a:sym typeface="Wingdings" pitchFamily="2" charset="2"/>
              </a:rPr>
              <a:t>Query  </a:t>
            </a:r>
            <a:r>
              <a:rPr lang="en-US" b="1" i="1" dirty="0" smtClean="0">
                <a:solidFill>
                  <a:srgbClr val="FF0000"/>
                </a:solidFill>
                <a:sym typeface="Wingdings" pitchFamily="2" charset="2"/>
              </a:rPr>
              <a:t>multiplex PCR method</a:t>
            </a:r>
            <a:r>
              <a:rPr lang="en-US" dirty="0" smtClean="0">
                <a:sym typeface="Wingdings" pitchFamily="2" charset="2"/>
              </a:rPr>
              <a:t>.</a:t>
            </a:r>
          </a:p>
          <a:p>
            <a:pPr lvl="2" algn="l" rtl="0"/>
            <a:r>
              <a:rPr lang="en-US" sz="2000" dirty="0" smtClean="0">
                <a:sym typeface="Wingdings" pitchFamily="2" charset="2"/>
              </a:rPr>
              <a:t>Returns the number of adjacent </a:t>
            </a:r>
            <a:r>
              <a:rPr lang="en-US" sz="2000" dirty="0" err="1" smtClean="0">
                <a:sym typeface="Wingdings" pitchFamily="2" charset="2"/>
              </a:rPr>
              <a:t>contigs</a:t>
            </a:r>
            <a:r>
              <a:rPr lang="en-US" sz="2000" dirty="0" smtClean="0">
                <a:sym typeface="Wingdings" pitchFamily="2" charset="2"/>
              </a:rPr>
              <a:t> in the original genome.</a:t>
            </a:r>
            <a:endParaRPr lang="en-US" dirty="0" smtClean="0">
              <a:sym typeface="Wingdings" pitchFamily="2" charset="2"/>
            </a:endParaRPr>
          </a:p>
          <a:p>
            <a:pPr lvl="1" algn="l" rtl="0">
              <a:buNone/>
            </a:pPr>
            <a:endParaRPr lang="en-US" dirty="0" smtClean="0">
              <a:sym typeface="Wingdings" pitchFamily="2" charset="2"/>
            </a:endParaRPr>
          </a:p>
        </p:txBody>
      </p:sp>
      <p:grpSp>
        <p:nvGrpSpPr>
          <p:cNvPr id="45" name="Group 44"/>
          <p:cNvGrpSpPr/>
          <p:nvPr/>
        </p:nvGrpSpPr>
        <p:grpSpPr>
          <a:xfrm>
            <a:off x="4107653" y="4546121"/>
            <a:ext cx="2000264" cy="1847556"/>
            <a:chOff x="4107653" y="4546121"/>
            <a:chExt cx="2000264" cy="1847556"/>
          </a:xfrm>
        </p:grpSpPr>
        <p:cxnSp>
          <p:nvCxnSpPr>
            <p:cNvPr id="14" name="Straight Connector 13"/>
            <p:cNvCxnSpPr>
              <a:stCxn id="4" idx="7"/>
              <a:endCxn id="5" idx="3"/>
            </p:cNvCxnSpPr>
            <p:nvPr/>
          </p:nvCxnSpPr>
          <p:spPr>
            <a:xfrm rot="5400000" flipH="1" flipV="1">
              <a:off x="4194563" y="4630417"/>
              <a:ext cx="390466" cy="4127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5" idx="6"/>
              <a:endCxn id="6" idx="2"/>
            </p:cNvCxnSpPr>
            <p:nvPr/>
          </p:nvCxnSpPr>
          <p:spPr>
            <a:xfrm flipV="1">
              <a:off x="4779096" y="4546121"/>
              <a:ext cx="591168" cy="196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4" idx="4"/>
              <a:endCxn id="10" idx="0"/>
            </p:cNvCxnSpPr>
            <p:nvPr/>
          </p:nvCxnSpPr>
          <p:spPr>
            <a:xfrm rot="16200000" flipH="1">
              <a:off x="3821901" y="5500702"/>
              <a:ext cx="642942"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0" idx="5"/>
              <a:endCxn id="9" idx="1"/>
            </p:cNvCxnSpPr>
            <p:nvPr/>
          </p:nvCxnSpPr>
          <p:spPr>
            <a:xfrm rot="16200000" flipH="1">
              <a:off x="4397738" y="5897944"/>
              <a:ext cx="277086" cy="56283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6" idx="6"/>
              <a:endCxn id="7" idx="1"/>
            </p:cNvCxnSpPr>
            <p:nvPr/>
          </p:nvCxnSpPr>
          <p:spPr>
            <a:xfrm>
              <a:off x="5584578" y="4546121"/>
              <a:ext cx="376130" cy="3430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7" idx="4"/>
              <a:endCxn id="8" idx="0"/>
            </p:cNvCxnSpPr>
            <p:nvPr/>
          </p:nvCxnSpPr>
          <p:spPr>
            <a:xfrm rot="16200000" flipH="1">
              <a:off x="5822165" y="5286388"/>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1" idx="7"/>
              <a:endCxn id="8" idx="4"/>
            </p:cNvCxnSpPr>
            <p:nvPr/>
          </p:nvCxnSpPr>
          <p:spPr>
            <a:xfrm rot="5400000" flipH="1" flipV="1">
              <a:off x="5737200" y="5804314"/>
              <a:ext cx="388576" cy="35285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9" idx="6"/>
              <a:endCxn id="11" idx="2"/>
            </p:cNvCxnSpPr>
            <p:nvPr/>
          </p:nvCxnSpPr>
          <p:spPr>
            <a:xfrm flipV="1">
              <a:off x="5000628" y="6250801"/>
              <a:ext cx="571504" cy="14287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7" name="Group 46"/>
          <p:cNvGrpSpPr/>
          <p:nvPr/>
        </p:nvGrpSpPr>
        <p:grpSpPr>
          <a:xfrm>
            <a:off x="2786050" y="4438964"/>
            <a:ext cx="3429024" cy="2061870"/>
            <a:chOff x="2786050" y="4438964"/>
            <a:chExt cx="3429024" cy="2061870"/>
          </a:xfrm>
        </p:grpSpPr>
        <p:sp>
          <p:nvSpPr>
            <p:cNvPr id="4" name="Oval 3"/>
            <p:cNvSpPr/>
            <p:nvPr/>
          </p:nvSpPr>
          <p:spPr>
            <a:xfrm>
              <a:off x="4000496" y="5000636"/>
              <a:ext cx="214314"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Oval 4"/>
            <p:cNvSpPr/>
            <p:nvPr/>
          </p:nvSpPr>
          <p:spPr>
            <a:xfrm>
              <a:off x="4564782" y="4458628"/>
              <a:ext cx="214314"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Oval 5"/>
            <p:cNvSpPr/>
            <p:nvPr/>
          </p:nvSpPr>
          <p:spPr>
            <a:xfrm>
              <a:off x="5370264" y="4438964"/>
              <a:ext cx="214314"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Oval 6"/>
            <p:cNvSpPr/>
            <p:nvPr/>
          </p:nvSpPr>
          <p:spPr>
            <a:xfrm>
              <a:off x="5929322" y="4857760"/>
              <a:ext cx="214314"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Oval 7"/>
            <p:cNvSpPr/>
            <p:nvPr/>
          </p:nvSpPr>
          <p:spPr>
            <a:xfrm>
              <a:off x="6000760" y="5572140"/>
              <a:ext cx="214314"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Oval 8"/>
            <p:cNvSpPr/>
            <p:nvPr/>
          </p:nvSpPr>
          <p:spPr>
            <a:xfrm>
              <a:off x="4786314" y="6286520"/>
              <a:ext cx="214314"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Oval 9"/>
            <p:cNvSpPr/>
            <p:nvPr/>
          </p:nvSpPr>
          <p:spPr>
            <a:xfrm>
              <a:off x="4071934" y="5857892"/>
              <a:ext cx="214314"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Oval 10"/>
            <p:cNvSpPr/>
            <p:nvPr/>
          </p:nvSpPr>
          <p:spPr>
            <a:xfrm>
              <a:off x="5572132" y="6143644"/>
              <a:ext cx="214314"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6" name="Rectangular Callout 45"/>
            <p:cNvSpPr/>
            <p:nvPr/>
          </p:nvSpPr>
          <p:spPr>
            <a:xfrm>
              <a:off x="2786050" y="4500570"/>
              <a:ext cx="1000132" cy="500066"/>
            </a:xfrm>
            <a:prstGeom prst="wedgeRectCallout">
              <a:avLst>
                <a:gd name="adj1" fmla="val 76493"/>
                <a:gd name="adj2" fmla="val 60534"/>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err="1" smtClean="0">
                  <a:solidFill>
                    <a:schemeClr val="tx1"/>
                  </a:solidFill>
                </a:rPr>
                <a:t>Contig</a:t>
              </a:r>
              <a:r>
                <a:rPr lang="en-US" dirty="0" smtClean="0">
                  <a:solidFill>
                    <a:schemeClr val="tx1"/>
                  </a:solidFill>
                </a:rPr>
                <a:t> 1</a:t>
              </a:r>
              <a:endParaRPr lang="he-IL" dirty="0">
                <a:solidFill>
                  <a:schemeClr val="tx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Information Theoretic Lower Bound</a:t>
            </a:r>
            <a:endParaRPr lang="he-IL" dirty="0"/>
          </a:p>
        </p:txBody>
      </p:sp>
      <p:sp>
        <p:nvSpPr>
          <p:cNvPr id="3" name="Content Placeholder 2"/>
          <p:cNvSpPr>
            <a:spLocks noGrp="1"/>
          </p:cNvSpPr>
          <p:nvPr>
            <p:ph idx="1"/>
          </p:nvPr>
        </p:nvSpPr>
        <p:spPr/>
        <p:txBody>
          <a:bodyPr/>
          <a:lstStyle/>
          <a:p>
            <a:pPr algn="l" rtl="0"/>
            <a:endParaRPr lang="en-US" dirty="0" smtClean="0"/>
          </a:p>
          <a:p>
            <a:pPr algn="l" rtl="0"/>
            <a:r>
              <a:rPr lang="en-US" dirty="0" smtClean="0"/>
              <a:t>The information theoretic lower bound for the query complexity of reconstructing a weighted graph with </a:t>
            </a:r>
            <a:r>
              <a:rPr lang="en-US" i="1" dirty="0" smtClean="0">
                <a:latin typeface="Times New Roman" pitchFamily="18" charset="0"/>
                <a:cs typeface="Times New Roman" pitchFamily="18" charset="0"/>
              </a:rPr>
              <a:t>m</a:t>
            </a:r>
            <a:r>
              <a:rPr lang="en-US" dirty="0" smtClean="0"/>
              <a:t> edges and </a:t>
            </a:r>
            <a:r>
              <a:rPr lang="en-US" i="1" dirty="0" smtClean="0">
                <a:latin typeface="Times New Roman" pitchFamily="18" charset="0"/>
                <a:cs typeface="Times New Roman" pitchFamily="18" charset="0"/>
              </a:rPr>
              <a:t>n</a:t>
            </a:r>
            <a:r>
              <a:rPr lang="en-US" dirty="0" smtClean="0"/>
              <a:t> vertices is</a:t>
            </a:r>
            <a:endParaRPr lang="he-IL" dirty="0"/>
          </a:p>
        </p:txBody>
      </p:sp>
      <p:graphicFrame>
        <p:nvGraphicFramePr>
          <p:cNvPr id="4" name="Object 3"/>
          <p:cNvGraphicFramePr>
            <a:graphicFrameLocks noChangeAspect="1"/>
          </p:cNvGraphicFramePr>
          <p:nvPr/>
        </p:nvGraphicFramePr>
        <p:xfrm>
          <a:off x="3786183" y="4071942"/>
          <a:ext cx="1714512" cy="1028707"/>
        </p:xfrm>
        <a:graphic>
          <a:graphicData uri="http://schemas.openxmlformats.org/presentationml/2006/ole">
            <p:oleObj spid="_x0000_s79874" name="משוואה" r:id="rId3" imgW="761760" imgH="45720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Known Results – Brief Survey</a:t>
            </a:r>
            <a:endParaRPr lang="he-IL" dirty="0"/>
          </a:p>
        </p:txBody>
      </p:sp>
      <p:grpSp>
        <p:nvGrpSpPr>
          <p:cNvPr id="4" name="Group 3"/>
          <p:cNvGrpSpPr/>
          <p:nvPr/>
        </p:nvGrpSpPr>
        <p:grpSpPr>
          <a:xfrm>
            <a:off x="357158" y="3500438"/>
            <a:ext cx="8501122" cy="642942"/>
            <a:chOff x="357158" y="3500438"/>
            <a:chExt cx="8501122" cy="642942"/>
          </a:xfrm>
        </p:grpSpPr>
        <p:cxnSp>
          <p:nvCxnSpPr>
            <p:cNvPr id="5" name="Straight Arrow Connector 4"/>
            <p:cNvCxnSpPr/>
            <p:nvPr/>
          </p:nvCxnSpPr>
          <p:spPr>
            <a:xfrm>
              <a:off x="357158" y="4000504"/>
              <a:ext cx="8501122"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1107257"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28662" y="3500438"/>
              <a:ext cx="642942" cy="369332"/>
            </a:xfrm>
            <a:prstGeom prst="rect">
              <a:avLst/>
            </a:prstGeom>
            <a:noFill/>
          </p:spPr>
          <p:txBody>
            <a:bodyPr wrap="square" rtlCol="1">
              <a:spAutoFit/>
            </a:bodyPr>
            <a:lstStyle/>
            <a:p>
              <a:pPr algn="l" rtl="0"/>
              <a:r>
                <a:rPr lang="en-US" dirty="0" smtClean="0"/>
                <a:t>1997</a:t>
              </a:r>
              <a:endParaRPr lang="he-IL" dirty="0"/>
            </a:p>
          </p:txBody>
        </p:sp>
        <p:cxnSp>
          <p:nvCxnSpPr>
            <p:cNvPr id="8" name="Straight Connector 7"/>
            <p:cNvCxnSpPr/>
            <p:nvPr/>
          </p:nvCxnSpPr>
          <p:spPr>
            <a:xfrm rot="5400000">
              <a:off x="1964513"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785918" y="3500438"/>
              <a:ext cx="642942" cy="369332"/>
            </a:xfrm>
            <a:prstGeom prst="rect">
              <a:avLst/>
            </a:prstGeom>
            <a:noFill/>
          </p:spPr>
          <p:txBody>
            <a:bodyPr wrap="square" rtlCol="1">
              <a:spAutoFit/>
            </a:bodyPr>
            <a:lstStyle/>
            <a:p>
              <a:pPr algn="l" rtl="0"/>
              <a:r>
                <a:rPr lang="en-US" dirty="0" smtClean="0"/>
                <a:t>1998</a:t>
              </a:r>
              <a:endParaRPr lang="he-IL" dirty="0"/>
            </a:p>
          </p:txBody>
        </p:sp>
        <p:cxnSp>
          <p:nvCxnSpPr>
            <p:cNvPr id="10" name="Straight Connector 9"/>
            <p:cNvCxnSpPr/>
            <p:nvPr/>
          </p:nvCxnSpPr>
          <p:spPr>
            <a:xfrm rot="5400000">
              <a:off x="4964909"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786314" y="3500438"/>
              <a:ext cx="714380" cy="369332"/>
            </a:xfrm>
            <a:prstGeom prst="rect">
              <a:avLst/>
            </a:prstGeom>
            <a:noFill/>
          </p:spPr>
          <p:txBody>
            <a:bodyPr wrap="square" rtlCol="1">
              <a:spAutoFit/>
            </a:bodyPr>
            <a:lstStyle/>
            <a:p>
              <a:pPr algn="l" rtl="0"/>
              <a:r>
                <a:rPr lang="en-US" dirty="0" smtClean="0"/>
                <a:t>2005</a:t>
              </a:r>
              <a:endParaRPr lang="he-IL" dirty="0"/>
            </a:p>
          </p:txBody>
        </p:sp>
        <p:cxnSp>
          <p:nvCxnSpPr>
            <p:cNvPr id="12" name="Straight Connector 11"/>
            <p:cNvCxnSpPr/>
            <p:nvPr/>
          </p:nvCxnSpPr>
          <p:spPr>
            <a:xfrm rot="5400000">
              <a:off x="6036479"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857884" y="3500438"/>
              <a:ext cx="714380" cy="369332"/>
            </a:xfrm>
            <a:prstGeom prst="rect">
              <a:avLst/>
            </a:prstGeom>
            <a:noFill/>
          </p:spPr>
          <p:txBody>
            <a:bodyPr wrap="square" rtlCol="1">
              <a:spAutoFit/>
            </a:bodyPr>
            <a:lstStyle/>
            <a:p>
              <a:pPr algn="l" rtl="0"/>
              <a:r>
                <a:rPr lang="en-US" dirty="0" smtClean="0"/>
                <a:t>2007</a:t>
              </a:r>
              <a:endParaRPr lang="he-IL" dirty="0"/>
            </a:p>
          </p:txBody>
        </p:sp>
        <p:cxnSp>
          <p:nvCxnSpPr>
            <p:cNvPr id="14" name="Straight Connector 13"/>
            <p:cNvCxnSpPr/>
            <p:nvPr/>
          </p:nvCxnSpPr>
          <p:spPr>
            <a:xfrm rot="5400000">
              <a:off x="7108049"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929454" y="3500438"/>
              <a:ext cx="714380" cy="369332"/>
            </a:xfrm>
            <a:prstGeom prst="rect">
              <a:avLst/>
            </a:prstGeom>
            <a:noFill/>
          </p:spPr>
          <p:txBody>
            <a:bodyPr wrap="square" rtlCol="1">
              <a:spAutoFit/>
            </a:bodyPr>
            <a:lstStyle/>
            <a:p>
              <a:pPr algn="l" rtl="0"/>
              <a:r>
                <a:rPr lang="en-US" dirty="0" smtClean="0"/>
                <a:t>2008</a:t>
              </a:r>
              <a:endParaRPr lang="he-IL" dirty="0"/>
            </a:p>
          </p:txBody>
        </p:sp>
      </p:grpSp>
      <p:cxnSp>
        <p:nvCxnSpPr>
          <p:cNvPr id="16" name="Straight Connector 15"/>
          <p:cNvCxnSpPr/>
          <p:nvPr/>
        </p:nvCxnSpPr>
        <p:spPr>
          <a:xfrm rot="5400000">
            <a:off x="4321967" y="4036223"/>
            <a:ext cx="2143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071934" y="3488296"/>
            <a:ext cx="714380" cy="369332"/>
          </a:xfrm>
          <a:prstGeom prst="rect">
            <a:avLst/>
          </a:prstGeom>
          <a:noFill/>
        </p:spPr>
        <p:txBody>
          <a:bodyPr wrap="square" rtlCol="1">
            <a:spAutoFit/>
          </a:bodyPr>
          <a:lstStyle/>
          <a:p>
            <a:pPr algn="l" rtl="0"/>
            <a:r>
              <a:rPr lang="en-US" dirty="0" smtClean="0"/>
              <a:t>2004</a:t>
            </a:r>
            <a:endParaRPr lang="he-IL" dirty="0"/>
          </a:p>
        </p:txBody>
      </p:sp>
      <p:sp>
        <p:nvSpPr>
          <p:cNvPr id="18" name="TextBox 17"/>
          <p:cNvSpPr txBox="1"/>
          <p:nvPr/>
        </p:nvSpPr>
        <p:spPr>
          <a:xfrm>
            <a:off x="428596" y="4357694"/>
            <a:ext cx="3500462" cy="1754326"/>
          </a:xfrm>
          <a:prstGeom prst="rect">
            <a:avLst/>
          </a:prstGeom>
          <a:noFill/>
        </p:spPr>
        <p:txBody>
          <a:bodyPr wrap="square" rtlCol="1">
            <a:spAutoFit/>
          </a:bodyPr>
          <a:lstStyle/>
          <a:p>
            <a:pPr algn="l" rtl="0"/>
            <a:r>
              <a:rPr lang="en-US" u="sng" dirty="0" smtClean="0"/>
              <a:t>V. </a:t>
            </a:r>
            <a:r>
              <a:rPr lang="en-US" u="sng" dirty="0" err="1" smtClean="0"/>
              <a:t>Grebinski</a:t>
            </a:r>
            <a:r>
              <a:rPr lang="en-US" u="sng" dirty="0" smtClean="0"/>
              <a:t> and G. </a:t>
            </a:r>
            <a:r>
              <a:rPr lang="en-US" u="sng" dirty="0" err="1" smtClean="0"/>
              <a:t>Kucherov</a:t>
            </a:r>
            <a:r>
              <a:rPr lang="en-US" u="sng" dirty="0" smtClean="0"/>
              <a:t> </a:t>
            </a:r>
            <a:br>
              <a:rPr lang="en-US" u="sng" dirty="0" smtClean="0"/>
            </a:br>
            <a:r>
              <a:rPr lang="en-US" u="sng" dirty="0" smtClean="0"/>
              <a:t>[Discrete Applied Mathematics]</a:t>
            </a:r>
          </a:p>
          <a:p>
            <a:pPr algn="l" rtl="0"/>
            <a:r>
              <a:rPr lang="en-US" dirty="0" smtClean="0"/>
              <a:t>Optimal algorithm for reconstructing a </a:t>
            </a:r>
            <a:r>
              <a:rPr lang="en-US" dirty="0" err="1" smtClean="0"/>
              <a:t>hamiltonian</a:t>
            </a:r>
            <a:r>
              <a:rPr lang="en-US" dirty="0" smtClean="0"/>
              <a:t> cycle</a:t>
            </a:r>
          </a:p>
          <a:p>
            <a:pPr algn="l" rtl="0"/>
            <a:endParaRPr lang="en-US" dirty="0" smtClean="0"/>
          </a:p>
        </p:txBody>
      </p:sp>
      <p:cxnSp>
        <p:nvCxnSpPr>
          <p:cNvPr id="19" name="Straight Arrow Connector 18"/>
          <p:cNvCxnSpPr/>
          <p:nvPr/>
        </p:nvCxnSpPr>
        <p:spPr>
          <a:xfrm rot="16200000" flipH="1">
            <a:off x="964382" y="3178965"/>
            <a:ext cx="500065" cy="1"/>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5430</TotalTime>
  <Words>1463</Words>
  <Application>Microsoft Office PowerPoint</Application>
  <PresentationFormat>On-screen Show (4:3)</PresentationFormat>
  <Paragraphs>309</Paragraphs>
  <Slides>46</Slides>
  <Notes>10</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Flow</vt:lpstr>
      <vt:lpstr>משוואה</vt:lpstr>
      <vt:lpstr>Reconstructing Weighted Graphs with Minimal Query Complexity</vt:lpstr>
      <vt:lpstr>Reconstructing Weighted Graphs</vt:lpstr>
      <vt:lpstr>Reconstructing Weighted Graphs</vt:lpstr>
      <vt:lpstr>Additive Queries</vt:lpstr>
      <vt:lpstr>Adaptive VS Non-adaptive</vt:lpstr>
      <vt:lpstr>Applications –  Reconstructing Reaction Graph</vt:lpstr>
      <vt:lpstr>Example</vt:lpstr>
      <vt:lpstr>Information Theoretic Lower Bound</vt:lpstr>
      <vt:lpstr>Known Results – Brief Survey</vt:lpstr>
      <vt:lpstr>Known Results – Brief Survey</vt:lpstr>
      <vt:lpstr>Known Results – Brief Survey</vt:lpstr>
      <vt:lpstr>Known Results – Brief Survey</vt:lpstr>
      <vt:lpstr>Known Results – Brief Survey</vt:lpstr>
      <vt:lpstr>Known Results – Brief Survey</vt:lpstr>
      <vt:lpstr>Known Results – Brief Survey</vt:lpstr>
      <vt:lpstr>Our Result</vt:lpstr>
      <vt:lpstr>Algebraic View of the Problem </vt:lpstr>
      <vt:lpstr>Algebraic View of the Problem  [V. Grebinski and G. Kucherov]</vt:lpstr>
      <vt:lpstr>Unweight Problem</vt:lpstr>
      <vt:lpstr>Answers Vector</vt:lpstr>
      <vt:lpstr>Unweighted Problem</vt:lpstr>
      <vt:lpstr>Unweight Problem</vt:lpstr>
      <vt:lpstr>Unweight Problem</vt:lpstr>
      <vt:lpstr>Reducing Query Complexity</vt:lpstr>
      <vt:lpstr>Cases </vt:lpstr>
      <vt:lpstr>Graphical Meaning </vt:lpstr>
      <vt:lpstr>First Case</vt:lpstr>
      <vt:lpstr>Second Case</vt:lpstr>
      <vt:lpstr>Idea</vt:lpstr>
      <vt:lpstr>Idea (Cont.)</vt:lpstr>
      <vt:lpstr>Choosing yi’s</vt:lpstr>
      <vt:lpstr>Choosing yi’s</vt:lpstr>
      <vt:lpstr>Choosing yi’s</vt:lpstr>
      <vt:lpstr>Choosing x’s</vt:lpstr>
      <vt:lpstr>Weighted Case</vt:lpstr>
      <vt:lpstr>Weighted Case</vt:lpstr>
      <vt:lpstr>What About Real Number Weights?</vt:lpstr>
      <vt:lpstr>Cases </vt:lpstr>
      <vt:lpstr>Answers Vector</vt:lpstr>
      <vt:lpstr>Answers Vector</vt:lpstr>
      <vt:lpstr>Answers Vector</vt:lpstr>
      <vt:lpstr>Real Number Weights</vt:lpstr>
      <vt:lpstr>Discritization</vt:lpstr>
      <vt:lpstr>Answers Vector</vt:lpstr>
      <vt:lpstr>Conclusions </vt:lpstr>
      <vt:lpstr> Open Problems &amp; New Results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Reconstructing Weighted Graphs with Minimal Query Complexity</dc:title>
  <dc:creator>Hanna</dc:creator>
  <cp:lastModifiedBy>Hanna</cp:lastModifiedBy>
  <cp:revision>100</cp:revision>
  <dcterms:created xsi:type="dcterms:W3CDTF">2009-08-05T10:06:34Z</dcterms:created>
  <dcterms:modified xsi:type="dcterms:W3CDTF">2009-10-06T10:05:52Z</dcterms:modified>
</cp:coreProperties>
</file>